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6"/>
  </p:notesMasterIdLst>
  <p:sldIdLst>
    <p:sldId id="256" r:id="rId2"/>
    <p:sldId id="338" r:id="rId3"/>
    <p:sldId id="296" r:id="rId4"/>
    <p:sldId id="325" r:id="rId5"/>
    <p:sldId id="360" r:id="rId6"/>
    <p:sldId id="341" r:id="rId7"/>
    <p:sldId id="349" r:id="rId8"/>
    <p:sldId id="344" r:id="rId9"/>
    <p:sldId id="350" r:id="rId10"/>
    <p:sldId id="347" r:id="rId11"/>
    <p:sldId id="348" r:id="rId12"/>
    <p:sldId id="353" r:id="rId13"/>
    <p:sldId id="354" r:id="rId14"/>
    <p:sldId id="356" r:id="rId15"/>
    <p:sldId id="358" r:id="rId16"/>
    <p:sldId id="357" r:id="rId17"/>
    <p:sldId id="351" r:id="rId18"/>
    <p:sldId id="352" r:id="rId19"/>
    <p:sldId id="346" r:id="rId20"/>
    <p:sldId id="361" r:id="rId21"/>
    <p:sldId id="362" r:id="rId22"/>
    <p:sldId id="363" r:id="rId23"/>
    <p:sldId id="268" r:id="rId24"/>
    <p:sldId id="3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6AFA38-3ABA-1943-8F05-739C6D662E51}">
          <p14:sldIdLst>
            <p14:sldId id="256"/>
            <p14:sldId id="338"/>
          </p14:sldIdLst>
        </p14:section>
        <p14:section name="Vortrag" id="{AA56EE3E-2632-7641-B77C-75BD192E87CF}">
          <p14:sldIdLst>
            <p14:sldId id="296"/>
            <p14:sldId id="325"/>
          </p14:sldIdLst>
        </p14:section>
        <p14:section name="Vorgehen" id="{0F0ADEA8-6987-5044-88A7-DA84A6C1B7A6}">
          <p14:sldIdLst>
            <p14:sldId id="360"/>
            <p14:sldId id="341"/>
            <p14:sldId id="349"/>
            <p14:sldId id="344"/>
            <p14:sldId id="350"/>
            <p14:sldId id="347"/>
            <p14:sldId id="348"/>
            <p14:sldId id="353"/>
            <p14:sldId id="354"/>
            <p14:sldId id="356"/>
            <p14:sldId id="358"/>
            <p14:sldId id="357"/>
            <p14:sldId id="351"/>
            <p14:sldId id="352"/>
            <p14:sldId id="346"/>
            <p14:sldId id="361"/>
            <p14:sldId id="362"/>
            <p14:sldId id="363"/>
          </p14:sldIdLst>
        </p14:section>
        <p14:section name="Literatur" id="{75B297EB-9514-044D-9281-791921E3953F}">
          <p14:sldIdLst>
            <p14:sldId id="26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99922A-10FC-EA4F-731B-876A348FDD28}" name="Lea Christine Oertlin" initials="LO" userId="S::lea.oertlin@student.uibk.ac.at::cf993f4f-dc46-4a26-b4c2-e5cfc8fd9f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140"/>
    <a:srgbClr val="595959"/>
    <a:srgbClr val="00B050"/>
    <a:srgbClr val="C2DEF2"/>
    <a:srgbClr val="0086E5"/>
    <a:srgbClr val="FFFF00"/>
    <a:srgbClr val="FFFF4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5151"/>
  </p:normalViewPr>
  <p:slideViewPr>
    <p:cSldViewPr snapToGrid="0">
      <p:cViewPr varScale="1">
        <p:scale>
          <a:sx n="59" d="100"/>
          <a:sy n="59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7BE80-3B17-4099-98C6-F0960F942E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0A3A9-ECF7-45C0-A61C-AA907FA7F24B}">
      <dgm:prSet/>
      <dgm:spPr/>
      <dgm:t>
        <a:bodyPr/>
        <a:lstStyle/>
        <a:p>
          <a:r>
            <a:rPr lang="de-DE"/>
            <a:t>Lawinendarstellung</a:t>
          </a:r>
          <a:endParaRPr lang="en-US"/>
        </a:p>
      </dgm:t>
    </dgm:pt>
    <dgm:pt modelId="{B1688BE9-336E-4A8A-B374-59C317007DD9}" type="parTrans" cxnId="{FB22DDCA-AA86-4546-A514-F4825B4F0DBD}">
      <dgm:prSet/>
      <dgm:spPr/>
      <dgm:t>
        <a:bodyPr/>
        <a:lstStyle/>
        <a:p>
          <a:endParaRPr lang="en-US"/>
        </a:p>
      </dgm:t>
    </dgm:pt>
    <dgm:pt modelId="{5CCC9315-8F1A-4A97-BA59-94857636C865}" type="sibTrans" cxnId="{FB22DDCA-AA86-4546-A514-F4825B4F0DBD}">
      <dgm:prSet/>
      <dgm:spPr/>
      <dgm:t>
        <a:bodyPr/>
        <a:lstStyle/>
        <a:p>
          <a:endParaRPr lang="en-US"/>
        </a:p>
      </dgm:t>
    </dgm:pt>
    <dgm:pt modelId="{ED9EED89-7BD3-4385-AA2F-7C2A6CA3F4AA}">
      <dgm:prSet/>
      <dgm:spPr/>
      <dgm:t>
        <a:bodyPr/>
        <a:lstStyle/>
        <a:p>
          <a:r>
            <a:rPr lang="de-DE" dirty="0"/>
            <a:t>Zusätzlich </a:t>
          </a:r>
          <a:r>
            <a:rPr lang="de-DE" dirty="0" err="1"/>
            <a:t>xml</a:t>
          </a:r>
          <a:r>
            <a:rPr lang="de-DE" dirty="0"/>
            <a:t>-Datei notwendig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 err="1">
              <a:sym typeface="Wingdings" panose="05000000000000000000" pitchFamily="2" charset="2"/>
            </a:rPr>
            <a:t>schwierig</a:t>
          </a:r>
          <a:r>
            <a:rPr lang="en-US" dirty="0">
              <a:sym typeface="Wingdings" panose="05000000000000000000" pitchFamily="2" charset="2"/>
            </a:rPr>
            <a:t> </a:t>
          </a:r>
          <a:r>
            <a:rPr lang="en-US" dirty="0" err="1">
              <a:sym typeface="Wingdings" panose="05000000000000000000" pitchFamily="2" charset="2"/>
            </a:rPr>
            <a:t>einlesbar</a:t>
          </a:r>
          <a:endParaRPr lang="en-US" dirty="0"/>
        </a:p>
      </dgm:t>
    </dgm:pt>
    <dgm:pt modelId="{FCDDB9EE-0E3B-460D-B663-0D64F64883AF}" type="parTrans" cxnId="{2B4DE7ED-F5FB-403B-903A-80F16A0F6558}">
      <dgm:prSet/>
      <dgm:spPr/>
      <dgm:t>
        <a:bodyPr/>
        <a:lstStyle/>
        <a:p>
          <a:endParaRPr lang="en-US"/>
        </a:p>
      </dgm:t>
    </dgm:pt>
    <dgm:pt modelId="{140C85E4-4664-4755-9E16-D7330E06164E}" type="sibTrans" cxnId="{2B4DE7ED-F5FB-403B-903A-80F16A0F6558}">
      <dgm:prSet/>
      <dgm:spPr/>
      <dgm:t>
        <a:bodyPr/>
        <a:lstStyle/>
        <a:p>
          <a:endParaRPr lang="en-US"/>
        </a:p>
      </dgm:t>
    </dgm:pt>
    <dgm:pt modelId="{E5AF026F-84D4-40D2-9A92-17AE091B27F1}">
      <dgm:prSet/>
      <dgm:spPr/>
      <dgm:t>
        <a:bodyPr/>
        <a:lstStyle/>
        <a:p>
          <a:r>
            <a:rPr lang="de-DE"/>
            <a:t>Freizeitangebote des Landes Salzburg</a:t>
          </a:r>
          <a:endParaRPr lang="en-US"/>
        </a:p>
      </dgm:t>
    </dgm:pt>
    <dgm:pt modelId="{DF4BFAFF-B5F0-4860-8EE4-AB36452B600B}" type="parTrans" cxnId="{01499EDC-E151-4972-89BD-A8317C687E0C}">
      <dgm:prSet/>
      <dgm:spPr/>
      <dgm:t>
        <a:bodyPr/>
        <a:lstStyle/>
        <a:p>
          <a:endParaRPr lang="en-US"/>
        </a:p>
      </dgm:t>
    </dgm:pt>
    <dgm:pt modelId="{D486C2F7-6A20-4B48-B238-E71FB9EA1D4C}" type="sibTrans" cxnId="{01499EDC-E151-4972-89BD-A8317C687E0C}">
      <dgm:prSet/>
      <dgm:spPr/>
      <dgm:t>
        <a:bodyPr/>
        <a:lstStyle/>
        <a:p>
          <a:endParaRPr lang="en-US"/>
        </a:p>
      </dgm:t>
    </dgm:pt>
    <dgm:pt modelId="{151DF603-307A-436C-A03E-FD5BB3E8ED6A}">
      <dgm:prSet/>
      <dgm:spPr/>
      <dgm:t>
        <a:bodyPr/>
        <a:lstStyle/>
        <a:p>
          <a:r>
            <a:rPr lang="de-DE"/>
            <a:t>Daten als .json Speichern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mit Aufruf ‚no-core‘</a:t>
          </a:r>
          <a:endParaRPr lang="en-US"/>
        </a:p>
      </dgm:t>
    </dgm:pt>
    <dgm:pt modelId="{4864A67F-BF92-4CF3-B993-77C7C9C9B649}" type="parTrans" cxnId="{60C854CE-B624-4EC0-AC6C-66FC93A40DB5}">
      <dgm:prSet/>
      <dgm:spPr/>
      <dgm:t>
        <a:bodyPr/>
        <a:lstStyle/>
        <a:p>
          <a:endParaRPr lang="en-US"/>
        </a:p>
      </dgm:t>
    </dgm:pt>
    <dgm:pt modelId="{B506BDDE-BDEE-4401-A2B9-7F3EA0D796D0}" type="sibTrans" cxnId="{60C854CE-B624-4EC0-AC6C-66FC93A40DB5}">
      <dgm:prSet/>
      <dgm:spPr/>
      <dgm:t>
        <a:bodyPr/>
        <a:lstStyle/>
        <a:p>
          <a:endParaRPr lang="en-US"/>
        </a:p>
      </dgm:t>
    </dgm:pt>
    <dgm:pt modelId="{D7FD7968-B156-4CFA-AE47-9352AC743D73}">
      <dgm:prSet/>
      <dgm:spPr/>
      <dgm:t>
        <a:bodyPr/>
        <a:lstStyle/>
        <a:p>
          <a:r>
            <a:rPr lang="de-DE" dirty="0"/>
            <a:t>Nur Header werden angezeigt, kein Inhalt</a:t>
          </a:r>
          <a:endParaRPr lang="en-US" dirty="0"/>
        </a:p>
      </dgm:t>
    </dgm:pt>
    <dgm:pt modelId="{EEBC1A35-F7EA-44F7-B0DA-16AD65786126}" type="parTrans" cxnId="{2FD33DF2-E841-4576-B452-9DADE6144608}">
      <dgm:prSet/>
      <dgm:spPr/>
      <dgm:t>
        <a:bodyPr/>
        <a:lstStyle/>
        <a:p>
          <a:endParaRPr lang="en-US"/>
        </a:p>
      </dgm:t>
    </dgm:pt>
    <dgm:pt modelId="{E033BAA0-E467-4565-A9EE-84CF6F41B1AA}" type="sibTrans" cxnId="{2FD33DF2-E841-4576-B452-9DADE6144608}">
      <dgm:prSet/>
      <dgm:spPr/>
      <dgm:t>
        <a:bodyPr/>
        <a:lstStyle/>
        <a:p>
          <a:endParaRPr lang="en-US"/>
        </a:p>
      </dgm:t>
    </dgm:pt>
    <dgm:pt modelId="{6865C621-1D21-46DE-8E8F-7D42B4DA4BF6}">
      <dgm:prSet/>
      <dgm:spPr/>
      <dgm:t>
        <a:bodyPr/>
        <a:lstStyle/>
        <a:p>
          <a:r>
            <a:rPr lang="de-DE"/>
            <a:t>Kein open-source-Zugriff</a:t>
          </a:r>
          <a:endParaRPr lang="en-US"/>
        </a:p>
      </dgm:t>
    </dgm:pt>
    <dgm:pt modelId="{2B5C51D6-12EF-4732-9569-956C04A6B0BB}" type="parTrans" cxnId="{10110CD2-ACAE-4474-B5EC-E5918ABF1F5B}">
      <dgm:prSet/>
      <dgm:spPr/>
      <dgm:t>
        <a:bodyPr/>
        <a:lstStyle/>
        <a:p>
          <a:endParaRPr lang="en-US"/>
        </a:p>
      </dgm:t>
    </dgm:pt>
    <dgm:pt modelId="{FD2269F8-14C6-40E7-A1B1-711F2B6C1E5D}" type="sibTrans" cxnId="{10110CD2-ACAE-4474-B5EC-E5918ABF1F5B}">
      <dgm:prSet/>
      <dgm:spPr/>
      <dgm:t>
        <a:bodyPr/>
        <a:lstStyle/>
        <a:p>
          <a:endParaRPr lang="en-US"/>
        </a:p>
      </dgm:t>
    </dgm:pt>
    <dgm:pt modelId="{18FCA077-F5A0-417B-A870-06DBD6DE783F}">
      <dgm:prSet/>
      <dgm:spPr/>
      <dgm:t>
        <a:bodyPr/>
        <a:lstStyle/>
        <a:p>
          <a:r>
            <a:rPr lang="de-DE"/>
            <a:t>Freizeitangebote des der Stadt Wien</a:t>
          </a:r>
          <a:endParaRPr lang="en-US"/>
        </a:p>
      </dgm:t>
    </dgm:pt>
    <dgm:pt modelId="{81FF4C06-74E0-4A46-AE17-11C610E73A92}" type="parTrans" cxnId="{54A2EA03-A73B-4693-BDEF-6E5C1E61E838}">
      <dgm:prSet/>
      <dgm:spPr/>
      <dgm:t>
        <a:bodyPr/>
        <a:lstStyle/>
        <a:p>
          <a:endParaRPr lang="en-US"/>
        </a:p>
      </dgm:t>
    </dgm:pt>
    <dgm:pt modelId="{9263B25E-E190-4A89-B1A2-C6A411820832}" type="sibTrans" cxnId="{54A2EA03-A73B-4693-BDEF-6E5C1E61E838}">
      <dgm:prSet/>
      <dgm:spPr/>
      <dgm:t>
        <a:bodyPr/>
        <a:lstStyle/>
        <a:p>
          <a:endParaRPr lang="en-US"/>
        </a:p>
      </dgm:t>
    </dgm:pt>
    <dgm:pt modelId="{2CF8E894-C8B7-4200-8EB8-DD01500EF8C2}">
      <dgm:prSet/>
      <dgm:spPr/>
      <dgm:t>
        <a:bodyPr/>
        <a:lstStyle/>
        <a:p>
          <a:r>
            <a:rPr lang="de-DE"/>
            <a:t>Sommerangebote</a:t>
          </a:r>
          <a:endParaRPr lang="en-US"/>
        </a:p>
      </dgm:t>
    </dgm:pt>
    <dgm:pt modelId="{6BB849FC-2CEF-4B18-9EA0-A4FA8C6436FB}" type="parTrans" cxnId="{3C6BD0E2-95A7-4648-8EFA-2021B264D416}">
      <dgm:prSet/>
      <dgm:spPr/>
      <dgm:t>
        <a:bodyPr/>
        <a:lstStyle/>
        <a:p>
          <a:endParaRPr lang="en-US"/>
        </a:p>
      </dgm:t>
    </dgm:pt>
    <dgm:pt modelId="{431D60F5-65E9-48FD-9BBF-34D2201585E5}" type="sibTrans" cxnId="{3C6BD0E2-95A7-4648-8EFA-2021B264D416}">
      <dgm:prSet/>
      <dgm:spPr/>
      <dgm:t>
        <a:bodyPr/>
        <a:lstStyle/>
        <a:p>
          <a:endParaRPr lang="en-US"/>
        </a:p>
      </dgm:t>
    </dgm:pt>
    <dgm:pt modelId="{2B0E9649-D28E-40B8-908B-F6FAE42CADE0}">
      <dgm:prSet/>
      <dgm:spPr/>
      <dgm:t>
        <a:bodyPr/>
        <a:lstStyle/>
        <a:p>
          <a:r>
            <a:rPr lang="de-DE"/>
            <a:t>Winterangebote</a:t>
          </a:r>
          <a:endParaRPr lang="en-US"/>
        </a:p>
      </dgm:t>
    </dgm:pt>
    <dgm:pt modelId="{6C0F8D56-5D27-4576-8AE8-54F7D34EE30B}" type="parTrans" cxnId="{C068F8E1-C499-4933-AE0F-3F544397F85A}">
      <dgm:prSet/>
      <dgm:spPr/>
      <dgm:t>
        <a:bodyPr/>
        <a:lstStyle/>
        <a:p>
          <a:endParaRPr lang="en-US"/>
        </a:p>
      </dgm:t>
    </dgm:pt>
    <dgm:pt modelId="{A0C6712E-D491-4230-BCE6-03C3637790EE}" type="sibTrans" cxnId="{C068F8E1-C499-4933-AE0F-3F544397F85A}">
      <dgm:prSet/>
      <dgm:spPr/>
      <dgm:t>
        <a:bodyPr/>
        <a:lstStyle/>
        <a:p>
          <a:endParaRPr lang="en-US"/>
        </a:p>
      </dgm:t>
    </dgm:pt>
    <dgm:pt modelId="{D6A57994-1EE7-BA48-AD59-A0E90E97FFBD}" type="pres">
      <dgm:prSet presAssocID="{C347BE80-3B17-4099-98C6-F0960F942EA7}" presName="linear" presStyleCnt="0">
        <dgm:presLayoutVars>
          <dgm:dir/>
          <dgm:animLvl val="lvl"/>
          <dgm:resizeHandles val="exact"/>
        </dgm:presLayoutVars>
      </dgm:prSet>
      <dgm:spPr/>
    </dgm:pt>
    <dgm:pt modelId="{2CA4183F-8BFA-3944-AF8F-208252B15C39}" type="pres">
      <dgm:prSet presAssocID="{C940A3A9-ECF7-45C0-A61C-AA907FA7F24B}" presName="parentLin" presStyleCnt="0"/>
      <dgm:spPr/>
    </dgm:pt>
    <dgm:pt modelId="{EFE7B82A-6E87-D14D-ABE2-6E940E99696E}" type="pres">
      <dgm:prSet presAssocID="{C940A3A9-ECF7-45C0-A61C-AA907FA7F24B}" presName="parentLeftMargin" presStyleLbl="node1" presStyleIdx="0" presStyleCnt="3"/>
      <dgm:spPr/>
    </dgm:pt>
    <dgm:pt modelId="{96AD3E3E-0432-BD40-9924-C72AFEE98A47}" type="pres">
      <dgm:prSet presAssocID="{C940A3A9-ECF7-45C0-A61C-AA907FA7F2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F4A9A9-6954-CF4A-A0FE-FD52B5A5032A}" type="pres">
      <dgm:prSet presAssocID="{C940A3A9-ECF7-45C0-A61C-AA907FA7F24B}" presName="negativeSpace" presStyleCnt="0"/>
      <dgm:spPr/>
    </dgm:pt>
    <dgm:pt modelId="{64FA57A2-119A-7242-BFA9-CB125710D385}" type="pres">
      <dgm:prSet presAssocID="{C940A3A9-ECF7-45C0-A61C-AA907FA7F24B}" presName="childText" presStyleLbl="conFgAcc1" presStyleIdx="0" presStyleCnt="3">
        <dgm:presLayoutVars>
          <dgm:bulletEnabled val="1"/>
        </dgm:presLayoutVars>
      </dgm:prSet>
      <dgm:spPr/>
    </dgm:pt>
    <dgm:pt modelId="{8654734C-E19A-1043-B5F7-7D39946CF90E}" type="pres">
      <dgm:prSet presAssocID="{5CCC9315-8F1A-4A97-BA59-94857636C865}" presName="spaceBetweenRectangles" presStyleCnt="0"/>
      <dgm:spPr/>
    </dgm:pt>
    <dgm:pt modelId="{6141BB9B-A25D-054D-9305-AAF664AAA248}" type="pres">
      <dgm:prSet presAssocID="{E5AF026F-84D4-40D2-9A92-17AE091B27F1}" presName="parentLin" presStyleCnt="0"/>
      <dgm:spPr/>
    </dgm:pt>
    <dgm:pt modelId="{99863B48-D1D0-914F-9054-9F00C495D486}" type="pres">
      <dgm:prSet presAssocID="{E5AF026F-84D4-40D2-9A92-17AE091B27F1}" presName="parentLeftMargin" presStyleLbl="node1" presStyleIdx="0" presStyleCnt="3"/>
      <dgm:spPr/>
    </dgm:pt>
    <dgm:pt modelId="{5AFC014A-EA69-FE42-AB15-C09843ECFC67}" type="pres">
      <dgm:prSet presAssocID="{E5AF026F-84D4-40D2-9A92-17AE091B27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92266-A380-9A4C-A3E0-EC7B4E6D23E7}" type="pres">
      <dgm:prSet presAssocID="{E5AF026F-84D4-40D2-9A92-17AE091B27F1}" presName="negativeSpace" presStyleCnt="0"/>
      <dgm:spPr/>
    </dgm:pt>
    <dgm:pt modelId="{D5A75A9B-AA15-7740-B4CA-144769DF61CF}" type="pres">
      <dgm:prSet presAssocID="{E5AF026F-84D4-40D2-9A92-17AE091B27F1}" presName="childText" presStyleLbl="conFgAcc1" presStyleIdx="1" presStyleCnt="3">
        <dgm:presLayoutVars>
          <dgm:bulletEnabled val="1"/>
        </dgm:presLayoutVars>
      </dgm:prSet>
      <dgm:spPr/>
    </dgm:pt>
    <dgm:pt modelId="{65651532-772F-504B-85CF-3082A0E3F6A8}" type="pres">
      <dgm:prSet presAssocID="{D486C2F7-6A20-4B48-B238-E71FB9EA1D4C}" presName="spaceBetweenRectangles" presStyleCnt="0"/>
      <dgm:spPr/>
    </dgm:pt>
    <dgm:pt modelId="{64707D0C-6829-3D4E-97DF-59C53E16F8A9}" type="pres">
      <dgm:prSet presAssocID="{18FCA077-F5A0-417B-A870-06DBD6DE783F}" presName="parentLin" presStyleCnt="0"/>
      <dgm:spPr/>
    </dgm:pt>
    <dgm:pt modelId="{FC080A7E-D172-3B41-9564-6158F4BD588D}" type="pres">
      <dgm:prSet presAssocID="{18FCA077-F5A0-417B-A870-06DBD6DE783F}" presName="parentLeftMargin" presStyleLbl="node1" presStyleIdx="1" presStyleCnt="3"/>
      <dgm:spPr/>
    </dgm:pt>
    <dgm:pt modelId="{229A3FE5-C926-FE41-8CD8-270AB598FF09}" type="pres">
      <dgm:prSet presAssocID="{18FCA077-F5A0-417B-A870-06DBD6DE78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DE88AA-4076-3B46-942C-5B6768F18690}" type="pres">
      <dgm:prSet presAssocID="{18FCA077-F5A0-417B-A870-06DBD6DE783F}" presName="negativeSpace" presStyleCnt="0"/>
      <dgm:spPr/>
    </dgm:pt>
    <dgm:pt modelId="{11A67C27-AAC7-B046-9F3C-83394121315D}" type="pres">
      <dgm:prSet presAssocID="{18FCA077-F5A0-417B-A870-06DBD6DE78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4A2EA03-A73B-4693-BDEF-6E5C1E61E838}" srcId="{C347BE80-3B17-4099-98C6-F0960F942EA7}" destId="{18FCA077-F5A0-417B-A870-06DBD6DE783F}" srcOrd="2" destOrd="0" parTransId="{81FF4C06-74E0-4A46-AE17-11C610E73A92}" sibTransId="{9263B25E-E190-4A89-B1A2-C6A411820832}"/>
    <dgm:cxn modelId="{2DA17128-6DCA-CA4C-A056-4D44FE98D8C3}" type="presOf" srcId="{2B0E9649-D28E-40B8-908B-F6FAE42CADE0}" destId="{11A67C27-AAC7-B046-9F3C-83394121315D}" srcOrd="0" destOrd="1" presId="urn:microsoft.com/office/officeart/2005/8/layout/list1"/>
    <dgm:cxn modelId="{6C2F765C-243B-934B-AB57-7C8308D1ED65}" type="presOf" srcId="{18FCA077-F5A0-417B-A870-06DBD6DE783F}" destId="{FC080A7E-D172-3B41-9564-6158F4BD588D}" srcOrd="0" destOrd="0" presId="urn:microsoft.com/office/officeart/2005/8/layout/list1"/>
    <dgm:cxn modelId="{03C65A45-475A-1640-A348-DE46D3E896EC}" type="presOf" srcId="{E5AF026F-84D4-40D2-9A92-17AE091B27F1}" destId="{5AFC014A-EA69-FE42-AB15-C09843ECFC67}" srcOrd="1" destOrd="0" presId="urn:microsoft.com/office/officeart/2005/8/layout/list1"/>
    <dgm:cxn modelId="{6986E466-9874-FC4E-AAF2-3E21C2FFF5C4}" type="presOf" srcId="{18FCA077-F5A0-417B-A870-06DBD6DE783F}" destId="{229A3FE5-C926-FE41-8CD8-270AB598FF09}" srcOrd="1" destOrd="0" presId="urn:microsoft.com/office/officeart/2005/8/layout/list1"/>
    <dgm:cxn modelId="{5F4FAD47-AA6B-3B44-B6AF-0C7703218777}" type="presOf" srcId="{ED9EED89-7BD3-4385-AA2F-7C2A6CA3F4AA}" destId="{64FA57A2-119A-7242-BFA9-CB125710D385}" srcOrd="0" destOrd="0" presId="urn:microsoft.com/office/officeart/2005/8/layout/list1"/>
    <dgm:cxn modelId="{86D2BD48-AFFA-3142-B95E-9E72299719D1}" type="presOf" srcId="{C940A3A9-ECF7-45C0-A61C-AA907FA7F24B}" destId="{96AD3E3E-0432-BD40-9924-C72AFEE98A47}" srcOrd="1" destOrd="0" presId="urn:microsoft.com/office/officeart/2005/8/layout/list1"/>
    <dgm:cxn modelId="{A37C0C71-5507-0F4C-9A61-CB41E055D8E5}" type="presOf" srcId="{E5AF026F-84D4-40D2-9A92-17AE091B27F1}" destId="{99863B48-D1D0-914F-9054-9F00C495D486}" srcOrd="0" destOrd="0" presId="urn:microsoft.com/office/officeart/2005/8/layout/list1"/>
    <dgm:cxn modelId="{BBAF5B85-1FC0-EA45-8D13-6E9A16E2FA5D}" type="presOf" srcId="{2CF8E894-C8B7-4200-8EB8-DD01500EF8C2}" destId="{11A67C27-AAC7-B046-9F3C-83394121315D}" srcOrd="0" destOrd="0" presId="urn:microsoft.com/office/officeart/2005/8/layout/list1"/>
    <dgm:cxn modelId="{2F24CAA3-97F7-874D-9486-9F3D9874871F}" type="presOf" srcId="{C940A3A9-ECF7-45C0-A61C-AA907FA7F24B}" destId="{EFE7B82A-6E87-D14D-ABE2-6E940E99696E}" srcOrd="0" destOrd="0" presId="urn:microsoft.com/office/officeart/2005/8/layout/list1"/>
    <dgm:cxn modelId="{437C83B9-B456-E14B-B1CC-6DF819DD7912}" type="presOf" srcId="{D7FD7968-B156-4CFA-AE47-9352AC743D73}" destId="{D5A75A9B-AA15-7740-B4CA-144769DF61CF}" srcOrd="0" destOrd="1" presId="urn:microsoft.com/office/officeart/2005/8/layout/list1"/>
    <dgm:cxn modelId="{409953BA-0705-CF4A-9F7E-87412FF73E29}" type="presOf" srcId="{C347BE80-3B17-4099-98C6-F0960F942EA7}" destId="{D6A57994-1EE7-BA48-AD59-A0E90E97FFBD}" srcOrd="0" destOrd="0" presId="urn:microsoft.com/office/officeart/2005/8/layout/list1"/>
    <dgm:cxn modelId="{FB22DDCA-AA86-4546-A514-F4825B4F0DBD}" srcId="{C347BE80-3B17-4099-98C6-F0960F942EA7}" destId="{C940A3A9-ECF7-45C0-A61C-AA907FA7F24B}" srcOrd="0" destOrd="0" parTransId="{B1688BE9-336E-4A8A-B374-59C317007DD9}" sibTransId="{5CCC9315-8F1A-4A97-BA59-94857636C865}"/>
    <dgm:cxn modelId="{60C854CE-B624-4EC0-AC6C-66FC93A40DB5}" srcId="{E5AF026F-84D4-40D2-9A92-17AE091B27F1}" destId="{151DF603-307A-436C-A03E-FD5BB3E8ED6A}" srcOrd="0" destOrd="0" parTransId="{4864A67F-BF92-4CF3-B993-77C7C9C9B649}" sibTransId="{B506BDDE-BDEE-4401-A2B9-7F3EA0D796D0}"/>
    <dgm:cxn modelId="{10110CD2-ACAE-4474-B5EC-E5918ABF1F5B}" srcId="{D7FD7968-B156-4CFA-AE47-9352AC743D73}" destId="{6865C621-1D21-46DE-8E8F-7D42B4DA4BF6}" srcOrd="0" destOrd="0" parTransId="{2B5C51D6-12EF-4732-9569-956C04A6B0BB}" sibTransId="{FD2269F8-14C6-40E7-A1B1-711F2B6C1E5D}"/>
    <dgm:cxn modelId="{163EDFD6-D66A-984F-AA17-B20ABFCDDACF}" type="presOf" srcId="{151DF603-307A-436C-A03E-FD5BB3E8ED6A}" destId="{D5A75A9B-AA15-7740-B4CA-144769DF61CF}" srcOrd="0" destOrd="0" presId="urn:microsoft.com/office/officeart/2005/8/layout/list1"/>
    <dgm:cxn modelId="{01499EDC-E151-4972-89BD-A8317C687E0C}" srcId="{C347BE80-3B17-4099-98C6-F0960F942EA7}" destId="{E5AF026F-84D4-40D2-9A92-17AE091B27F1}" srcOrd="1" destOrd="0" parTransId="{DF4BFAFF-B5F0-4860-8EE4-AB36452B600B}" sibTransId="{D486C2F7-6A20-4B48-B238-E71FB9EA1D4C}"/>
    <dgm:cxn modelId="{C068F8E1-C499-4933-AE0F-3F544397F85A}" srcId="{18FCA077-F5A0-417B-A870-06DBD6DE783F}" destId="{2B0E9649-D28E-40B8-908B-F6FAE42CADE0}" srcOrd="1" destOrd="0" parTransId="{6C0F8D56-5D27-4576-8AE8-54F7D34EE30B}" sibTransId="{A0C6712E-D491-4230-BCE6-03C3637790EE}"/>
    <dgm:cxn modelId="{3C6BD0E2-95A7-4648-8EFA-2021B264D416}" srcId="{18FCA077-F5A0-417B-A870-06DBD6DE783F}" destId="{2CF8E894-C8B7-4200-8EB8-DD01500EF8C2}" srcOrd="0" destOrd="0" parTransId="{6BB849FC-2CEF-4B18-9EA0-A4FA8C6436FB}" sibTransId="{431D60F5-65E9-48FD-9BBF-34D2201585E5}"/>
    <dgm:cxn modelId="{2B4DE7ED-F5FB-403B-903A-80F16A0F6558}" srcId="{C940A3A9-ECF7-45C0-A61C-AA907FA7F24B}" destId="{ED9EED89-7BD3-4385-AA2F-7C2A6CA3F4AA}" srcOrd="0" destOrd="0" parTransId="{FCDDB9EE-0E3B-460D-B663-0D64F64883AF}" sibTransId="{140C85E4-4664-4755-9E16-D7330E06164E}"/>
    <dgm:cxn modelId="{2FD33DF2-E841-4576-B452-9DADE6144608}" srcId="{E5AF026F-84D4-40D2-9A92-17AE091B27F1}" destId="{D7FD7968-B156-4CFA-AE47-9352AC743D73}" srcOrd="1" destOrd="0" parTransId="{EEBC1A35-F7EA-44F7-B0DA-16AD65786126}" sibTransId="{E033BAA0-E467-4565-A9EE-84CF6F41B1AA}"/>
    <dgm:cxn modelId="{0AB115FD-DA9A-5C45-9797-023BE49CCE15}" type="presOf" srcId="{6865C621-1D21-46DE-8E8F-7D42B4DA4BF6}" destId="{D5A75A9B-AA15-7740-B4CA-144769DF61CF}" srcOrd="0" destOrd="2" presId="urn:microsoft.com/office/officeart/2005/8/layout/list1"/>
    <dgm:cxn modelId="{8599C6B9-FA40-BF4D-8F54-1B3843DF2D18}" type="presParOf" srcId="{D6A57994-1EE7-BA48-AD59-A0E90E97FFBD}" destId="{2CA4183F-8BFA-3944-AF8F-208252B15C39}" srcOrd="0" destOrd="0" presId="urn:microsoft.com/office/officeart/2005/8/layout/list1"/>
    <dgm:cxn modelId="{0E5B5369-57DC-0346-B8FD-0D6C93BAA737}" type="presParOf" srcId="{2CA4183F-8BFA-3944-AF8F-208252B15C39}" destId="{EFE7B82A-6E87-D14D-ABE2-6E940E99696E}" srcOrd="0" destOrd="0" presId="urn:microsoft.com/office/officeart/2005/8/layout/list1"/>
    <dgm:cxn modelId="{5FA143F9-1B0B-A840-A5C6-46F6A41FB908}" type="presParOf" srcId="{2CA4183F-8BFA-3944-AF8F-208252B15C39}" destId="{96AD3E3E-0432-BD40-9924-C72AFEE98A47}" srcOrd="1" destOrd="0" presId="urn:microsoft.com/office/officeart/2005/8/layout/list1"/>
    <dgm:cxn modelId="{595D7B94-B34D-EE45-A3A0-F9DC18851F1B}" type="presParOf" srcId="{D6A57994-1EE7-BA48-AD59-A0E90E97FFBD}" destId="{80F4A9A9-6954-CF4A-A0FE-FD52B5A5032A}" srcOrd="1" destOrd="0" presId="urn:microsoft.com/office/officeart/2005/8/layout/list1"/>
    <dgm:cxn modelId="{5EBF2CDF-C48F-9A40-846D-354C17CFBEBE}" type="presParOf" srcId="{D6A57994-1EE7-BA48-AD59-A0E90E97FFBD}" destId="{64FA57A2-119A-7242-BFA9-CB125710D385}" srcOrd="2" destOrd="0" presId="urn:microsoft.com/office/officeart/2005/8/layout/list1"/>
    <dgm:cxn modelId="{B3C8949C-FA6A-DB43-BBF5-5538EE86A1B2}" type="presParOf" srcId="{D6A57994-1EE7-BA48-AD59-A0E90E97FFBD}" destId="{8654734C-E19A-1043-B5F7-7D39946CF90E}" srcOrd="3" destOrd="0" presId="urn:microsoft.com/office/officeart/2005/8/layout/list1"/>
    <dgm:cxn modelId="{E6BBAD6A-EDE6-1F4D-AC3D-331A599263B8}" type="presParOf" srcId="{D6A57994-1EE7-BA48-AD59-A0E90E97FFBD}" destId="{6141BB9B-A25D-054D-9305-AAF664AAA248}" srcOrd="4" destOrd="0" presId="urn:microsoft.com/office/officeart/2005/8/layout/list1"/>
    <dgm:cxn modelId="{012FA647-8790-B54B-B4EA-62BA26D98756}" type="presParOf" srcId="{6141BB9B-A25D-054D-9305-AAF664AAA248}" destId="{99863B48-D1D0-914F-9054-9F00C495D486}" srcOrd="0" destOrd="0" presId="urn:microsoft.com/office/officeart/2005/8/layout/list1"/>
    <dgm:cxn modelId="{2625D54D-C9A1-8646-A22E-3E3FBB14E3ED}" type="presParOf" srcId="{6141BB9B-A25D-054D-9305-AAF664AAA248}" destId="{5AFC014A-EA69-FE42-AB15-C09843ECFC67}" srcOrd="1" destOrd="0" presId="urn:microsoft.com/office/officeart/2005/8/layout/list1"/>
    <dgm:cxn modelId="{4CA35479-000A-3145-BF9E-69EEC5847401}" type="presParOf" srcId="{D6A57994-1EE7-BA48-AD59-A0E90E97FFBD}" destId="{48592266-A380-9A4C-A3E0-EC7B4E6D23E7}" srcOrd="5" destOrd="0" presId="urn:microsoft.com/office/officeart/2005/8/layout/list1"/>
    <dgm:cxn modelId="{15FA13C3-8B0E-9349-A782-CC23F5928616}" type="presParOf" srcId="{D6A57994-1EE7-BA48-AD59-A0E90E97FFBD}" destId="{D5A75A9B-AA15-7740-B4CA-144769DF61CF}" srcOrd="6" destOrd="0" presId="urn:microsoft.com/office/officeart/2005/8/layout/list1"/>
    <dgm:cxn modelId="{4C3377B2-F1CD-1649-A091-012C6DC5D0A8}" type="presParOf" srcId="{D6A57994-1EE7-BA48-AD59-A0E90E97FFBD}" destId="{65651532-772F-504B-85CF-3082A0E3F6A8}" srcOrd="7" destOrd="0" presId="urn:microsoft.com/office/officeart/2005/8/layout/list1"/>
    <dgm:cxn modelId="{F18CA440-830D-2A4F-8AD7-3F1787B7C6CD}" type="presParOf" srcId="{D6A57994-1EE7-BA48-AD59-A0E90E97FFBD}" destId="{64707D0C-6829-3D4E-97DF-59C53E16F8A9}" srcOrd="8" destOrd="0" presId="urn:microsoft.com/office/officeart/2005/8/layout/list1"/>
    <dgm:cxn modelId="{1EEE41A2-1912-5045-A71C-64AA145CF8DB}" type="presParOf" srcId="{64707D0C-6829-3D4E-97DF-59C53E16F8A9}" destId="{FC080A7E-D172-3B41-9564-6158F4BD588D}" srcOrd="0" destOrd="0" presId="urn:microsoft.com/office/officeart/2005/8/layout/list1"/>
    <dgm:cxn modelId="{14AEAE77-3DEB-3445-8468-77FBB332B116}" type="presParOf" srcId="{64707D0C-6829-3D4E-97DF-59C53E16F8A9}" destId="{229A3FE5-C926-FE41-8CD8-270AB598FF09}" srcOrd="1" destOrd="0" presId="urn:microsoft.com/office/officeart/2005/8/layout/list1"/>
    <dgm:cxn modelId="{4B041B72-C02A-0846-8C8A-FD9422FF4114}" type="presParOf" srcId="{D6A57994-1EE7-BA48-AD59-A0E90E97FFBD}" destId="{BDDE88AA-4076-3B46-942C-5B6768F18690}" srcOrd="9" destOrd="0" presId="urn:microsoft.com/office/officeart/2005/8/layout/list1"/>
    <dgm:cxn modelId="{81E283B1-872A-3D4D-ADF9-A6B79C8F3496}" type="presParOf" srcId="{D6A57994-1EE7-BA48-AD59-A0E90E97FFBD}" destId="{11A67C27-AAC7-B046-9F3C-8339412131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A57A2-119A-7242-BFA9-CB125710D385}">
      <dsp:nvSpPr>
        <dsp:cNvPr id="0" name=""/>
        <dsp:cNvSpPr/>
      </dsp:nvSpPr>
      <dsp:spPr>
        <a:xfrm>
          <a:off x="0" y="324264"/>
          <a:ext cx="6495119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Zusätzlich </a:t>
          </a:r>
          <a:r>
            <a:rPr lang="de-DE" sz="1500" kern="1200" dirty="0" err="1"/>
            <a:t>xml</a:t>
          </a:r>
          <a:r>
            <a:rPr lang="de-DE" sz="1500" kern="1200" dirty="0"/>
            <a:t>-Datei notwendig </a:t>
          </a:r>
          <a:r>
            <a:rPr lang="en-US" sz="1500" kern="1200" dirty="0">
              <a:sym typeface="Wingdings" panose="05000000000000000000" pitchFamily="2" charset="2"/>
            </a:rPr>
            <a:t> </a:t>
          </a:r>
          <a:r>
            <a:rPr lang="en-US" sz="1500" kern="1200" dirty="0" err="1">
              <a:sym typeface="Wingdings" panose="05000000000000000000" pitchFamily="2" charset="2"/>
            </a:rPr>
            <a:t>schwierig</a:t>
          </a:r>
          <a:r>
            <a:rPr lang="en-US" sz="1500" kern="1200" dirty="0">
              <a:sym typeface="Wingdings" panose="05000000000000000000" pitchFamily="2" charset="2"/>
            </a:rPr>
            <a:t> </a:t>
          </a:r>
          <a:r>
            <a:rPr lang="en-US" sz="1500" kern="1200" dirty="0" err="1">
              <a:sym typeface="Wingdings" panose="05000000000000000000" pitchFamily="2" charset="2"/>
            </a:rPr>
            <a:t>einlesbar</a:t>
          </a:r>
          <a:endParaRPr lang="en-US" sz="1500" kern="1200" dirty="0"/>
        </a:p>
      </dsp:txBody>
      <dsp:txXfrm>
        <a:off x="0" y="324264"/>
        <a:ext cx="6495119" cy="637875"/>
      </dsp:txXfrm>
    </dsp:sp>
    <dsp:sp modelId="{96AD3E3E-0432-BD40-9924-C72AFEE98A47}">
      <dsp:nvSpPr>
        <dsp:cNvPr id="0" name=""/>
        <dsp:cNvSpPr/>
      </dsp:nvSpPr>
      <dsp:spPr>
        <a:xfrm>
          <a:off x="324756" y="102864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Lawinendarstellung</a:t>
          </a:r>
          <a:endParaRPr lang="en-US" sz="1500" kern="1200"/>
        </a:p>
      </dsp:txBody>
      <dsp:txXfrm>
        <a:off x="346372" y="124480"/>
        <a:ext cx="4503352" cy="399568"/>
      </dsp:txXfrm>
    </dsp:sp>
    <dsp:sp modelId="{D5A75A9B-AA15-7740-B4CA-144769DF61CF}">
      <dsp:nvSpPr>
        <dsp:cNvPr id="0" name=""/>
        <dsp:cNvSpPr/>
      </dsp:nvSpPr>
      <dsp:spPr>
        <a:xfrm>
          <a:off x="0" y="1264539"/>
          <a:ext cx="649511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Daten als .json Speichern </a:t>
          </a:r>
          <a:r>
            <a:rPr lang="de-DE" sz="1500" kern="1200">
              <a:sym typeface="Wingdings" panose="05000000000000000000" pitchFamily="2" charset="2"/>
            </a:rPr>
            <a:t></a:t>
          </a:r>
          <a:r>
            <a:rPr lang="de-DE" sz="1500" kern="1200"/>
            <a:t> mit Aufruf ‚no-core‘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Nur Header werden angezeigt, kein Inhalt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Kein open-source-Zugriff</a:t>
          </a:r>
          <a:endParaRPr lang="en-US" sz="1500" kern="1200"/>
        </a:p>
      </dsp:txBody>
      <dsp:txXfrm>
        <a:off x="0" y="1264539"/>
        <a:ext cx="6495119" cy="1134000"/>
      </dsp:txXfrm>
    </dsp:sp>
    <dsp:sp modelId="{5AFC014A-EA69-FE42-AB15-C09843ECFC67}">
      <dsp:nvSpPr>
        <dsp:cNvPr id="0" name=""/>
        <dsp:cNvSpPr/>
      </dsp:nvSpPr>
      <dsp:spPr>
        <a:xfrm>
          <a:off x="324756" y="10431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Landes Salzburg</a:t>
          </a:r>
          <a:endParaRPr lang="en-US" sz="1500" kern="1200"/>
        </a:p>
      </dsp:txBody>
      <dsp:txXfrm>
        <a:off x="346372" y="1064756"/>
        <a:ext cx="4503352" cy="399568"/>
      </dsp:txXfrm>
    </dsp:sp>
    <dsp:sp modelId="{11A67C27-AAC7-B046-9F3C-83394121315D}">
      <dsp:nvSpPr>
        <dsp:cNvPr id="0" name=""/>
        <dsp:cNvSpPr/>
      </dsp:nvSpPr>
      <dsp:spPr>
        <a:xfrm>
          <a:off x="0" y="2700940"/>
          <a:ext cx="649511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093" tIns="312420" rIns="5040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Sommerangebote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Winterangebote</a:t>
          </a:r>
          <a:endParaRPr lang="en-US" sz="1500" kern="1200"/>
        </a:p>
      </dsp:txBody>
      <dsp:txXfrm>
        <a:off x="0" y="2700940"/>
        <a:ext cx="6495119" cy="874125"/>
      </dsp:txXfrm>
    </dsp:sp>
    <dsp:sp modelId="{229A3FE5-C926-FE41-8CD8-270AB598FF09}">
      <dsp:nvSpPr>
        <dsp:cNvPr id="0" name=""/>
        <dsp:cNvSpPr/>
      </dsp:nvSpPr>
      <dsp:spPr>
        <a:xfrm>
          <a:off x="324756" y="2479540"/>
          <a:ext cx="454658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850" tIns="0" rIns="1718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Freizeitangebote des der Stadt Wien</a:t>
          </a:r>
          <a:endParaRPr lang="en-US" sz="1500" kern="1200"/>
        </a:p>
      </dsp:txBody>
      <dsp:txXfrm>
        <a:off x="346372" y="2501156"/>
        <a:ext cx="450335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6FA9-874D-49AC-A195-383B6BE7E10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BB430-968B-4624-B8D1-0C65A9A0C0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PAULA &amp; 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8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Fläche (Polygon – „feature“) in Karte hervorheben </a:t>
            </a:r>
          </a:p>
          <a:p>
            <a:pPr marL="228600" indent="-228600">
              <a:buAutoNum type="arabicPeriod"/>
            </a:pPr>
            <a:r>
              <a:rPr lang="de-DE" dirty="0"/>
              <a:t>Popup zur Fläche hinzufügen („</a:t>
            </a:r>
            <a:r>
              <a:rPr lang="de-DE" dirty="0" err="1"/>
              <a:t>layer</a:t>
            </a:r>
            <a:r>
              <a:rPr lang="de-DE" dirty="0"/>
              <a:t>“)</a:t>
            </a:r>
          </a:p>
          <a:p>
            <a:pPr marL="228600" indent="-228600">
              <a:buAutoNum type="arabicPeriod"/>
            </a:pPr>
            <a:r>
              <a:rPr lang="de-DE" dirty="0"/>
              <a:t>Fläche (mit Popup-bei Klick) ausgeben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MarkerClusterGroup</a:t>
            </a:r>
            <a:r>
              <a:rPr lang="de-DE" dirty="0"/>
              <a:t> im </a:t>
            </a:r>
            <a:r>
              <a:rPr lang="de-DE" dirty="0" err="1"/>
              <a:t>Index.html</a:t>
            </a:r>
            <a:r>
              <a:rPr lang="de-DE" dirty="0"/>
              <a:t> - Plugin</a:t>
            </a:r>
          </a:p>
          <a:p>
            <a:pPr marL="228600" indent="-228600">
              <a:buAutoNum type="arabicPeriod"/>
            </a:pPr>
            <a:r>
              <a:rPr lang="de-DE" dirty="0"/>
              <a:t>Punkte zu </a:t>
            </a:r>
            <a:r>
              <a:rPr lang="de-DE" dirty="0" err="1"/>
              <a:t>MarkerClusterGroup</a:t>
            </a:r>
            <a:r>
              <a:rPr lang="de-DE" dirty="0"/>
              <a:t> hinzufügen im </a:t>
            </a:r>
            <a:r>
              <a:rPr lang="de-DE" dirty="0" err="1"/>
              <a:t>Main.js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2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43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699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17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0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MARIA</a:t>
            </a:r>
          </a:p>
          <a:p>
            <a:r>
              <a:rPr lang="de-DE" dirty="0"/>
              <a:t>Vorteil übergreifende Ordner: alle Unterordner können auf Icons &amp; Bilder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9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endParaRPr lang="de-DE" dirty="0"/>
          </a:p>
          <a:p>
            <a:r>
              <a:rPr lang="de-DE" dirty="0"/>
              <a:t>Link</a:t>
            </a:r>
          </a:p>
          <a:p>
            <a:r>
              <a:rPr lang="de-DE" dirty="0"/>
              <a:t>Header</a:t>
            </a:r>
          </a:p>
          <a:p>
            <a:r>
              <a:rPr lang="de-DE" dirty="0"/>
              <a:t>Stylesheets in </a:t>
            </a:r>
            <a:r>
              <a:rPr lang="de-DE" dirty="0" err="1"/>
              <a:t>index.html</a:t>
            </a:r>
            <a:r>
              <a:rPr lang="de-DE" dirty="0"/>
              <a:t> eingebunden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main.css</a:t>
            </a:r>
            <a:r>
              <a:rPr lang="de-DE" dirty="0">
                <a:sym typeface="Wingdings" pitchFamily="2" charset="2"/>
              </a:rPr>
              <a:t> aufgerufen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1.. Aufruf der Schriften im </a:t>
            </a:r>
            <a:r>
              <a:rPr lang="de-DE" dirty="0" err="1"/>
              <a:t>Index.html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Stylesheets mit 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ttps://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cdnjs.cloudflare.com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dirty="0"/>
              <a:t>2. Aufruf der Schriften im </a:t>
            </a:r>
            <a:r>
              <a:rPr lang="de-DE" dirty="0" err="1"/>
              <a:t>main.css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Google-Fonds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9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68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7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Aufruf der URL</a:t>
            </a:r>
          </a:p>
          <a:p>
            <a:pPr marL="228600" indent="-228600">
              <a:buAutoNum type="arabicPeriod"/>
            </a:pPr>
            <a:r>
              <a:rPr lang="de-DE" dirty="0"/>
              <a:t>Popup definieren</a:t>
            </a:r>
          </a:p>
          <a:p>
            <a:pPr marL="228600" indent="-228600">
              <a:buAutoNum type="arabicPeriod"/>
            </a:pPr>
            <a:r>
              <a:rPr lang="de-DE" dirty="0"/>
              <a:t>Marker definieren, Icon hinzufügen, Popup hinzufügen und ausgeben</a:t>
            </a:r>
          </a:p>
          <a:p>
            <a:pPr marL="228600" indent="-228600">
              <a:buAutoNum type="arabicPeriod"/>
            </a:pPr>
            <a:r>
              <a:rPr lang="de-DE" dirty="0"/>
              <a:t>Marker (mit Popup) ausgeben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B430-968B-4624-B8D1-0C65A9A0C0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EFD9-CC2D-4516-B0CC-DB6867A3F42A}" type="datetime1">
              <a:rPr lang="de-DE" smtClean="0"/>
              <a:t>25.06.2022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1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14BE-127D-4C51-BCD9-532A56FAD96C}" type="datetime1">
              <a:rPr lang="de-DE" smtClean="0"/>
              <a:t>25.06.2022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1C0D-8841-45E5-AA73-1FFA915C7162}" type="datetime1">
              <a:rPr lang="de-DE" smtClean="0"/>
              <a:t>25.06.2022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8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7C28-C7A4-4332-9E79-2C95A66D6A19}" type="datetime1">
              <a:rPr lang="de-DE" smtClean="0"/>
              <a:t>25.06.2022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3B7-09E2-4718-9F25-67D4F816D4C6}" type="datetime1">
              <a:rPr lang="de-DE" smtClean="0"/>
              <a:t>25.06.2022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5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59ED-DC44-476A-A0F4-9CF1B589D5EF}" type="datetime1">
              <a:rPr lang="de-DE" smtClean="0"/>
              <a:t>25.06.2022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0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C75AB-1600-4F46-95B1-30F20604F8CB}" type="datetime1">
              <a:rPr lang="de-DE" smtClean="0"/>
              <a:t>25.06.2022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6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B0C0-2E42-4535-B1D2-0EB395A5ADA5}" type="datetime1">
              <a:rPr lang="de-DE" smtClean="0"/>
              <a:t>25.06.2022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68E87C-8B60-4788-AA80-DD2F5E3F5316}" type="datetime1">
              <a:rPr lang="de-DE" smtClean="0"/>
              <a:t>25.06.2022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2006FE-6571-4354-8775-F8708372C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A728F-AF1E-4AA0-862B-F5DB10DB06E7}" type="datetime1">
              <a:rPr lang="de-DE" smtClean="0"/>
              <a:t>25.06.2022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6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6DF2-0CF1-4627-BFBF-1F6A70158B3F}" type="datetime1">
              <a:rPr lang="de-DE" smtClean="0"/>
              <a:t>25.06.2022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F342-3195-46C7-8A1F-1257B4DD2606}" type="datetime1">
              <a:rPr lang="de-DE" smtClean="0"/>
              <a:t>25.06.2022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11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flet/Leaflet.markercluster" TargetMode="External"/><Relationship Id="rId13" Type="http://schemas.openxmlformats.org/officeDocument/2006/relationships/hyperlink" Target="https://www.data.gv.at/katalog/dataset/stadt-wien_badestellenstandortewien/resource/53195ad6-3c6d-47f9-b56f-b42e4e8af83c" TargetMode="External"/><Relationship Id="rId18" Type="http://schemas.openxmlformats.org/officeDocument/2006/relationships/hyperlink" Target="https://www.data.gv.at/katalog/dataset/stadt-wien_fugngerzonenwien/resource/8972d745-60cc-47c5-9d42-a28a995de177" TargetMode="External"/><Relationship Id="rId3" Type="http://schemas.openxmlformats.org/officeDocument/2006/relationships/hyperlink" Target="https://cdnjs.com/libraries/leaflet-providers" TargetMode="External"/><Relationship Id="rId21" Type="http://schemas.openxmlformats.org/officeDocument/2006/relationships/hyperlink" Target="https://pixabay.com/de/" TargetMode="External"/><Relationship Id="rId7" Type="http://schemas.openxmlformats.org/officeDocument/2006/relationships/hyperlink" Target="https://github.com/ppete2/Leaflet.PolylineMeasure" TargetMode="External"/><Relationship Id="rId12" Type="http://schemas.openxmlformats.org/officeDocument/2006/relationships/hyperlink" Target="https://www.data.gv.at/katalog/dataset/71084c02-973d-4544-b804-7ed82bd53027" TargetMode="External"/><Relationship Id="rId17" Type="http://schemas.openxmlformats.org/officeDocument/2006/relationships/hyperlink" Target="https://www.data.gv.at/katalog/dataset/parkanlagen-standorte-wien/resource/e2aecfe2-9862-4178-a43c-8c994d676782" TargetMode="External"/><Relationship Id="rId2" Type="http://schemas.openxmlformats.org/officeDocument/2006/relationships/hyperlink" Target="https://leafletjs.com/examples/quick-start/" TargetMode="External"/><Relationship Id="rId16" Type="http://schemas.openxmlformats.org/officeDocument/2006/relationships/hyperlink" Target="https://www.data.gv.at/katalog/dataset/grillzonen-der-stadt-wien/resource/2341ba7e-15cf-41f9-abf4-e76d6c317eb0" TargetMode="External"/><Relationship Id="rId20" Type="http://schemas.openxmlformats.org/officeDocument/2006/relationships/hyperlink" Target="https://clrs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ustack/Leaflet.ResetView" TargetMode="External"/><Relationship Id="rId11" Type="http://schemas.openxmlformats.org/officeDocument/2006/relationships/hyperlink" Target="https://www.data.gv.at/katalog/dataset/f5d7a560-0599-4ee6-b9c1-5efec380b912" TargetMode="External"/><Relationship Id="rId5" Type="http://schemas.openxmlformats.org/officeDocument/2006/relationships/hyperlink" Target="https://cdnjs.com/libraries/leaflet-minimap" TargetMode="External"/><Relationship Id="rId15" Type="http://schemas.openxmlformats.org/officeDocument/2006/relationships/hyperlink" Target="https://www.data.gv.at/katalog/dataset/spielplatze-standorte-wien/resource/6f27a91a-bb1e-44f4-a683-98cb80f63379" TargetMode="External"/><Relationship Id="rId10" Type="http://schemas.openxmlformats.org/officeDocument/2006/relationships/hyperlink" Target="https://www.data.gv.at/katalog/dataset/stadt-wien_schwimmbderstandortewien/resource/29041605-d50d-4696-8827-bb496ac9ad75" TargetMode="External"/><Relationship Id="rId19" Type="http://schemas.openxmlformats.org/officeDocument/2006/relationships/hyperlink" Target="https://mapicons.mapsmarker.com/" TargetMode="External"/><Relationship Id="rId4" Type="http://schemas.openxmlformats.org/officeDocument/2006/relationships/hyperlink" Target="https://cdnjs.com/libraries/leaflet.fullscreen" TargetMode="External"/><Relationship Id="rId9" Type="http://schemas.openxmlformats.org/officeDocument/2006/relationships/hyperlink" Target="https://fonts.googleapis.com/" TargetMode="External"/><Relationship Id="rId14" Type="http://schemas.openxmlformats.org/officeDocument/2006/relationships/hyperlink" Target="https://www.data.gv.at/katalog/dataset/waldspielplatze-wien/resource/e942f7d6-16c9-4fda-9bbe-bd547f516160" TargetMode="External"/><Relationship Id="rId22" Type="http://schemas.openxmlformats.org/officeDocument/2006/relationships/hyperlink" Target="https://github.com/webmapp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microsoft.com/office/2007/relationships/diagramDrawing" Target="../diagrams/drawing1.xml"/><Relationship Id="rId5" Type="http://schemas.openxmlformats.org/officeDocument/2006/relationships/hyperlink" Target="https://pixabay.com/de/?utm_source=link-attribution&amp;amp;utm_medium=referral&amp;amp;utm_campaign=image&amp;amp;utm_content=712490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pixabay.com/de/photos/atlas-landkarte-wien-pin-642023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en-pa-ma.github.io/index.ht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ien-pa-ma.github.io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  <a:p>
            <a:pPr algn="l">
              <a:spcBef>
                <a:spcPts val="200"/>
              </a:spcBef>
            </a:pPr>
            <a:r>
              <a:rPr lang="de-DE" sz="1400" b="1" dirty="0"/>
              <a:t>Referenten</a:t>
            </a:r>
            <a:r>
              <a:rPr lang="de-DE" sz="1400" dirty="0"/>
              <a:t>: </a:t>
            </a:r>
            <a:br>
              <a:rPr lang="de-DE" sz="1400" dirty="0"/>
            </a:br>
            <a:r>
              <a:rPr lang="de-DE" sz="1400" dirty="0"/>
              <a:t>Maria Heinrich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Paula Spannring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 err="1"/>
              <a:t>m</a:t>
            </a:r>
            <a:r>
              <a:rPr lang="en-US" sz="4000" b="1" cap="all" dirty="0" err="1">
                <a:solidFill>
                  <a:schemeClr val="tx1"/>
                </a:solidFill>
              </a:rPr>
              <a:t>ain.js</a:t>
            </a:r>
            <a:r>
              <a:rPr lang="en-US" sz="4000" b="1" cap="all" dirty="0">
                <a:solidFill>
                  <a:schemeClr val="tx1"/>
                </a:solidFill>
              </a:rPr>
              <a:t> &amp; </a:t>
            </a:r>
            <a:r>
              <a:rPr lang="en-US" sz="4000" b="1" cap="all" dirty="0" err="1"/>
              <a:t>i</a:t>
            </a:r>
            <a:r>
              <a:rPr lang="en-US" sz="4000" b="1" cap="all" dirty="0" err="1">
                <a:solidFill>
                  <a:schemeClr val="tx1"/>
                </a:solidFill>
              </a:rPr>
              <a:t>ndex.html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4000" b="1" cap="all" dirty="0">
                <a:solidFill>
                  <a:schemeClr val="tx1"/>
                </a:solidFill>
              </a:rPr>
              <a:t>Sommer und 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Sommer- und Winterseiten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index.html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802CB6-E5CF-94C4-A834-30E30B7925E7}"/>
              </a:ext>
            </a:extLst>
          </p:cNvPr>
          <p:cNvSpPr txBox="1"/>
          <p:nvPr/>
        </p:nvSpPr>
        <p:spPr>
          <a:xfrm>
            <a:off x="548804" y="1512121"/>
            <a:ext cx="60370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Head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Shotcut</a:t>
            </a:r>
            <a:r>
              <a:rPr lang="de-DE" sz="2800" dirty="0"/>
              <a:t> Icon (Wiener Wappen),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Titel der Seiten,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Verlinkung zu </a:t>
            </a:r>
            <a:r>
              <a:rPr lang="de-DE" sz="2800" dirty="0" err="1"/>
              <a:t>Javascript</a:t>
            </a:r>
            <a:r>
              <a:rPr lang="de-DE" sz="2800" dirty="0"/>
              <a:t> und CSS-Stylesheet,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Implementieren der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Body – Bereich: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/>
              <a:t>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Article</a:t>
            </a:r>
            <a:r>
              <a:rPr lang="de-DE" sz="2800" dirty="0"/>
              <a:t>: Kartenbereich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Footer</a:t>
            </a:r>
            <a:r>
              <a:rPr lang="de-DE" sz="2800" dirty="0"/>
              <a:t>: verwendete Daten (mit Link zu Quelle)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961304-E096-9A05-B81D-D156FC85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0543C-46F1-8026-9A53-999FECDA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2" y="1363460"/>
            <a:ext cx="5055504" cy="51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7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Sommer- und Winterseiten </a:t>
            </a:r>
            <a:r>
              <a:rPr lang="de-DE">
                <a:sym typeface="Wingdings" pitchFamily="2" charset="2"/>
              </a:rPr>
              <a:t> main.js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2C4C81-FFCC-FC6B-3853-6DFF973119CE}"/>
              </a:ext>
            </a:extLst>
          </p:cNvPr>
          <p:cNvSpPr txBox="1"/>
          <p:nvPr/>
        </p:nvSpPr>
        <p:spPr>
          <a:xfrm>
            <a:off x="217714" y="1812429"/>
            <a:ext cx="53231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Karte implementieren mit Plugins: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Maßstab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Fullscreen - Button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Minimap</a:t>
            </a:r>
            <a:endParaRPr lang="de-DE" sz="2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effectLst/>
                <a:ea typeface="Times New Roman" panose="02020603050405020304" pitchFamily="18" charset="0"/>
              </a:rPr>
              <a:t>Reset</a:t>
            </a:r>
            <a:r>
              <a:rPr lang="de-DE" sz="2400" dirty="0">
                <a:effectLst/>
                <a:ea typeface="Times New Roman" panose="02020603050405020304" pitchFamily="18" charset="0"/>
              </a:rPr>
              <a:t> – Zoom –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ffectLst/>
                <a:ea typeface="Times New Roman" panose="02020603050405020304" pitchFamily="18" charset="0"/>
              </a:rPr>
              <a:t>Button zum Messen der Entfernung verschiedener Punkte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ea typeface="Times New Roman" panose="02020603050405020304" pitchFamily="18" charset="0"/>
              </a:rPr>
              <a:t>Layer- Overlay Control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09653D-BA14-B1BE-1FE0-80687BED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B54739A-29C7-5B1D-6236-BF292FA4E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428" r="22679" b="10318"/>
          <a:stretch/>
        </p:blipFill>
        <p:spPr>
          <a:xfrm>
            <a:off x="5279571" y="1458684"/>
            <a:ext cx="6694715" cy="46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7084E8-188B-7E5A-6A4E-E28E1F31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18" b="7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>
                <a:solidFill>
                  <a:srgbClr val="FFFFFF"/>
                </a:solidFill>
              </a:rPr>
              <a:t>Sommerseite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099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2" y="3987809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02370"/>
            <a:ext cx="2400300" cy="2148094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99FF3625-F23E-7B67-19D3-48DFD5BF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90633"/>
              </p:ext>
            </p:extLst>
          </p:nvPr>
        </p:nvGraphicFramePr>
        <p:xfrm>
          <a:off x="836014" y="5266690"/>
          <a:ext cx="4824494" cy="150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3109">
                  <a:extLst>
                    <a:ext uri="{9D8B030D-6E8A-4147-A177-3AD203B41FA5}">
                      <a16:colId xmlns:a16="http://schemas.microsoft.com/office/drawing/2014/main" val="352286457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790588267"/>
                    </a:ext>
                  </a:extLst>
                </a:gridCol>
                <a:gridCol w="1295597">
                  <a:extLst>
                    <a:ext uri="{9D8B030D-6E8A-4147-A177-3AD203B41FA5}">
                      <a16:colId xmlns:a16="http://schemas.microsoft.com/office/drawing/2014/main" val="2779777035"/>
                    </a:ext>
                  </a:extLst>
                </a:gridCol>
                <a:gridCol w="1248458">
                  <a:extLst>
                    <a:ext uri="{9D8B030D-6E8A-4147-A177-3AD203B41FA5}">
                      <a16:colId xmlns:a16="http://schemas.microsoft.com/office/drawing/2014/main" val="2631176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100" dirty="0">
                          <a:effectLst/>
                        </a:rPr>
                        <a:t>Waldspiel-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>
                          <a:effectLst/>
                        </a:rPr>
                        <a:t>plätze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Spielplätze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Parkanlagen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Badestellen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69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Standort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Angebot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Bezirk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Spielplatz-</a:t>
                      </a:r>
                      <a:br>
                        <a:rPr lang="de-DE" sz="1100" dirty="0">
                          <a:effectLst/>
                        </a:rPr>
                      </a:br>
                      <a:r>
                        <a:rPr lang="de-DE" sz="1100" dirty="0" err="1">
                          <a:effectLst/>
                        </a:rPr>
                        <a:t>element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Name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Flächengröße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Hunde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Spielen erlaubt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Wasser vorhanden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Öffnungszeiten </a:t>
                      </a: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de-DE" sz="1100" dirty="0">
                          <a:effectLst/>
                        </a:rPr>
                        <a:t>Weblink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Wasser-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temperatur</a:t>
                      </a:r>
                      <a:endParaRPr lang="de-DE" sz="1100" dirty="0">
                        <a:effectLst/>
                      </a:endParaRPr>
                    </a:p>
                    <a:p>
                      <a:pPr marL="72000" lvl="0" indent="-72000">
                        <a:buSzPct val="89000"/>
                        <a:buFont typeface="Symbol" pitchFamily="2" charset="2"/>
                        <a:buChar char=""/>
                      </a:pPr>
                      <a:r>
                        <a:rPr lang="en-US" sz="1100" dirty="0" err="1">
                          <a:effectLst/>
                        </a:rPr>
                        <a:t>Wasserqualität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401588"/>
                  </a:ext>
                </a:extLst>
              </a:tr>
            </a:tbl>
          </a:graphicData>
        </a:graphic>
      </p:graphicFrame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88E283-3AB3-A8DA-4440-37D420B1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61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8D5BA8D5-7840-52F4-6024-6FB9E6E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8496"/>
            <a:ext cx="5461000" cy="106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E5FA690-375F-333C-6787-2F3DC16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30" y="1266218"/>
            <a:ext cx="4482829" cy="53639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Feature.Point</a:t>
            </a:r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816C9C-00B9-2295-1D6B-7AAA7DB408A3}"/>
              </a:ext>
            </a:extLst>
          </p:cNvPr>
          <p:cNvSpPr txBox="1"/>
          <p:nvPr/>
        </p:nvSpPr>
        <p:spPr>
          <a:xfrm>
            <a:off x="6933672" y="1709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399B9A-081A-7D6F-9F65-46B559814A5C}"/>
              </a:ext>
            </a:extLst>
          </p:cNvPr>
          <p:cNvSpPr txBox="1"/>
          <p:nvPr/>
        </p:nvSpPr>
        <p:spPr>
          <a:xfrm flipH="1">
            <a:off x="7002898" y="3142611"/>
            <a:ext cx="3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5615C3-B983-3DCA-CA55-053ECB01F48E}"/>
              </a:ext>
            </a:extLst>
          </p:cNvPr>
          <p:cNvSpPr txBox="1"/>
          <p:nvPr/>
        </p:nvSpPr>
        <p:spPr>
          <a:xfrm>
            <a:off x="7012583" y="4461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DF89E-7F7B-F866-425A-E634C84C127A}"/>
              </a:ext>
            </a:extLst>
          </p:cNvPr>
          <p:cNvSpPr txBox="1"/>
          <p:nvPr/>
        </p:nvSpPr>
        <p:spPr>
          <a:xfrm>
            <a:off x="7075469" y="5362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281660F-CB9A-7CDB-14A7-148C206ED547}"/>
              </a:ext>
            </a:extLst>
          </p:cNvPr>
          <p:cNvCxnSpPr>
            <a:cxnSpLocks/>
          </p:cNvCxnSpPr>
          <p:nvPr/>
        </p:nvCxnSpPr>
        <p:spPr>
          <a:xfrm>
            <a:off x="7235358" y="3327277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A02CEBC-2DB3-AA43-F80A-3118C2EFB9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14269" y="4646136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CB960E4-F938-2DE7-B8DD-44DAF2BB47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35358" y="1894189"/>
            <a:ext cx="2394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8475C16-957C-D29B-3211-0444C920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02369"/>
            <a:ext cx="3399971" cy="3042727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C90C7F8-5CC8-6D84-E5A0-E90D60213D2C}"/>
              </a:ext>
            </a:extLst>
          </p:cNvPr>
          <p:cNvCxnSpPr>
            <a:cxnSpLocks/>
          </p:cNvCxnSpPr>
          <p:nvPr/>
        </p:nvCxnSpPr>
        <p:spPr>
          <a:xfrm>
            <a:off x="7336043" y="5538762"/>
            <a:ext cx="1605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70BF34-0B3B-12E8-7F75-537AA57D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14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Sommerseite – </a:t>
            </a:r>
            <a:r>
              <a:rPr lang="de-DE" dirty="0" err="1"/>
              <a:t>Feature.Polygon</a:t>
            </a:r>
            <a:r>
              <a:rPr lang="de-DE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C2E513-DA25-D077-02B2-D338A4D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6" y="1352514"/>
            <a:ext cx="4214283" cy="53276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0531FB-F1A6-F39F-FE15-C7A89A9BC3F9}"/>
              </a:ext>
            </a:extLst>
          </p:cNvPr>
          <p:cNvSpPr txBox="1"/>
          <p:nvPr/>
        </p:nvSpPr>
        <p:spPr>
          <a:xfrm>
            <a:off x="7369944" y="14505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309027-08C6-0431-9A81-BB6B9FD4BFE1}"/>
              </a:ext>
            </a:extLst>
          </p:cNvPr>
          <p:cNvSpPr txBox="1"/>
          <p:nvPr/>
        </p:nvSpPr>
        <p:spPr>
          <a:xfrm flipH="1">
            <a:off x="7350574" y="2815422"/>
            <a:ext cx="2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273F1D-F539-2572-77FF-E5F937BD34ED}"/>
              </a:ext>
            </a:extLst>
          </p:cNvPr>
          <p:cNvSpPr txBox="1"/>
          <p:nvPr/>
        </p:nvSpPr>
        <p:spPr>
          <a:xfrm>
            <a:off x="7439033" y="41084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4FAC3E-FC36-2322-FF30-81DB33F5D818}"/>
              </a:ext>
            </a:extLst>
          </p:cNvPr>
          <p:cNvSpPr txBox="1"/>
          <p:nvPr/>
        </p:nvSpPr>
        <p:spPr>
          <a:xfrm>
            <a:off x="7369944" y="540153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4B2413-E99E-8BA4-9CE2-0E03FF5AC62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7563747" y="2678077"/>
            <a:ext cx="1038386" cy="322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2B1AD0-DEFE-E989-8ED8-8E36755EFA0C}"/>
              </a:ext>
            </a:extLst>
          </p:cNvPr>
          <p:cNvCxnSpPr>
            <a:cxnSpLocks/>
          </p:cNvCxnSpPr>
          <p:nvPr/>
        </p:nvCxnSpPr>
        <p:spPr>
          <a:xfrm flipV="1">
            <a:off x="7659606" y="4114800"/>
            <a:ext cx="366794" cy="210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E0E1EE-FAC8-8595-21A4-7F1F43D65F68}"/>
              </a:ext>
            </a:extLst>
          </p:cNvPr>
          <p:cNvCxnSpPr>
            <a:cxnSpLocks/>
          </p:cNvCxnSpPr>
          <p:nvPr/>
        </p:nvCxnSpPr>
        <p:spPr>
          <a:xfrm>
            <a:off x="7805437" y="5574073"/>
            <a:ext cx="3056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0100392-17C9-02AA-3601-B565205ADBEA}"/>
              </a:ext>
            </a:extLst>
          </p:cNvPr>
          <p:cNvCxnSpPr>
            <a:cxnSpLocks/>
          </p:cNvCxnSpPr>
          <p:nvPr/>
        </p:nvCxnSpPr>
        <p:spPr>
          <a:xfrm>
            <a:off x="7671630" y="1676920"/>
            <a:ext cx="241690" cy="193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F681FE1-F4E4-AB84-97AD-D1C039D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5" y="1352515"/>
            <a:ext cx="3498850" cy="27432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746EFA6-B6A6-A8BB-64A2-4F102216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3105"/>
            <a:ext cx="5397500" cy="105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99D932-FFE8-E9BA-3217-EF31497D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02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2485B6-84D4-43D0-60BE-F0B0CE8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7" y="365125"/>
            <a:ext cx="5638800" cy="6032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860A1D-56D2-C944-08CF-6081A34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MarkerClusterGroup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30A4E-100C-8083-A34B-B820DBC8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3200"/>
            <a:ext cx="4362617" cy="27397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6DCAD61-9280-E2B0-00E7-85BA99B15150}"/>
              </a:ext>
            </a:extLst>
          </p:cNvPr>
          <p:cNvSpPr/>
          <p:nvPr/>
        </p:nvSpPr>
        <p:spPr>
          <a:xfrm>
            <a:off x="7128933" y="4842934"/>
            <a:ext cx="1540934" cy="37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AC05D4-AD32-71D6-3D61-B68BFA78B50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899400" y="2675467"/>
            <a:ext cx="770467" cy="2167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2D6E9EE-B211-5ECA-3DF3-E1365142B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82"/>
          <a:stretch/>
        </p:blipFill>
        <p:spPr>
          <a:xfrm>
            <a:off x="849758" y="4519897"/>
            <a:ext cx="4362617" cy="145999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65BF01-340B-1CA4-8653-67A2CC6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99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70367A7-E00C-5DDD-73D8-6E663880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7" t="23016" r="22946" b="13651"/>
          <a:stretch/>
        </p:blipFill>
        <p:spPr>
          <a:xfrm>
            <a:off x="0" y="-88741"/>
            <a:ext cx="12192000" cy="8040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1978740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6000" b="1" cap="all" dirty="0">
                <a:solidFill>
                  <a:srgbClr val="FFFFFF"/>
                </a:solidFill>
              </a:rPr>
            </a:br>
            <a:r>
              <a:rPr lang="en-US" sz="6000" b="1" cap="all" dirty="0">
                <a:solidFill>
                  <a:srgbClr val="FFFFFF"/>
                </a:solidFill>
              </a:rPr>
              <a:t>Winter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02006FE-6571-4354-8775-F8708372C22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89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316979"/>
            <a:ext cx="10516715" cy="1356360"/>
          </a:xfrm>
        </p:spPr>
        <p:txBody>
          <a:bodyPr/>
          <a:lstStyle/>
          <a:p>
            <a:r>
              <a:rPr lang="de-DE" dirty="0"/>
              <a:t>Darstellen der Schwimmbäder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19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6087" y="2092668"/>
            <a:ext cx="4865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Wiens Schwimmbäder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 mit Attribut, ob geöffnet und nicht ausgelastet</a:t>
            </a:r>
            <a:br>
              <a:rPr lang="de-DE" sz="2800" dirty="0"/>
            </a:br>
            <a:r>
              <a:rPr lang="de-DE" sz="2800" dirty="0">
                <a:sym typeface="Wingdings" panose="05000000000000000000" pitchFamily="2" charset="2"/>
              </a:rPr>
              <a:t> nur diese anzeigen (mit </a:t>
            </a:r>
            <a:r>
              <a:rPr lang="de-DE" sz="2800" dirty="0" err="1">
                <a:sym typeface="Wingdings" panose="05000000000000000000" pitchFamily="2" charset="2"/>
              </a:rPr>
              <a:t>if</a:t>
            </a:r>
            <a:r>
              <a:rPr lang="de-DE" sz="28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Passendes Icon für Marker und Popup</a:t>
            </a:r>
            <a:endParaRPr lang="de-DE" sz="2800" dirty="0"/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7FA1FEE-F250-F85F-4C77-21F39980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21270" r="22031" b="10317"/>
          <a:stretch/>
        </p:blipFill>
        <p:spPr>
          <a:xfrm>
            <a:off x="5426509" y="1673339"/>
            <a:ext cx="6535221" cy="45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76E5-E320-2625-1963-3640D69C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551C4-0135-58FB-719D-1D488DE0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21BF35-61AA-68E6-1A9A-BDEFDC874C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78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LU" dirty="0"/>
              <a:t>Themenfindung &amp; Probleme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Startseite (</a:t>
            </a:r>
            <a:r>
              <a:rPr lang="de-LU" dirty="0" err="1"/>
              <a:t>index.html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Basisseiten (</a:t>
            </a:r>
            <a:r>
              <a:rPr lang="de-LU" dirty="0" err="1"/>
              <a:t>index.html</a:t>
            </a:r>
            <a:r>
              <a:rPr lang="de-LU" dirty="0"/>
              <a:t>, </a:t>
            </a:r>
            <a:r>
              <a:rPr lang="de-LU" dirty="0" err="1"/>
              <a:t>main.js</a:t>
            </a:r>
            <a:r>
              <a:rPr lang="de-LU" dirty="0"/>
              <a:t>, </a:t>
            </a:r>
            <a:r>
              <a:rPr lang="de-LU" dirty="0" err="1"/>
              <a:t>main.css</a:t>
            </a:r>
            <a:r>
              <a:rPr lang="de-L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Winter-Seite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Sommerseite</a:t>
            </a:r>
          </a:p>
          <a:p>
            <a:pPr marL="514350" indent="-514350">
              <a:buFont typeface="+mj-lt"/>
              <a:buAutoNum type="arabicPeriod"/>
            </a:pPr>
            <a:r>
              <a:rPr lang="de-LU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50989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2450"/>
            <a:ext cx="10516715" cy="1356360"/>
          </a:xfrm>
        </p:spPr>
        <p:txBody>
          <a:bodyPr/>
          <a:lstStyle/>
          <a:p>
            <a:r>
              <a:rPr lang="de-DE" dirty="0"/>
              <a:t>Darstellen des Silvesterpfads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20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625263" y="2039605"/>
            <a:ext cx="51985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GeoJSON</a:t>
            </a:r>
            <a:r>
              <a:rPr lang="de-DE" sz="2800" dirty="0"/>
              <a:t> – Datei: Stände des Silvesterpfads (Punkte)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Mit Attribut für Typ des Stands: Toilette, Erste Hilfe, Station (nummeriert)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Passendes Icon für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Stationen sollen in der richtigen Reihenfolge verbunden werden:</a:t>
            </a:r>
          </a:p>
        </p:txBody>
      </p: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90ACB75-E6CC-0B13-5800-31C846E9E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0952" r="22322" b="10793"/>
          <a:stretch/>
        </p:blipFill>
        <p:spPr>
          <a:xfrm>
            <a:off x="5974805" y="1839026"/>
            <a:ext cx="5999481" cy="41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A1B49-B8C6-D1EB-B9D6-4033FA3B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Silvesterpfad: </a:t>
            </a:r>
            <a:r>
              <a:rPr lang="de-DE" dirty="0" err="1"/>
              <a:t>Polyline</a:t>
            </a:r>
            <a:r>
              <a:rPr lang="de-DE" dirty="0"/>
              <a:t> zwischen Stationen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088700-5737-9D86-9790-4FD7FFE0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20FA402-EB6A-AB8B-20D2-874D764566EA}"/>
              </a:ext>
            </a:extLst>
          </p:cNvPr>
          <p:cNvSpPr txBox="1"/>
          <p:nvPr/>
        </p:nvSpPr>
        <p:spPr>
          <a:xfrm>
            <a:off x="325210" y="1596784"/>
            <a:ext cx="48577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Bezeichnung ( String)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Sortieren der </a:t>
            </a:r>
            <a:r>
              <a:rPr lang="de-DE" sz="2400" dirty="0" err="1">
                <a:sym typeface="Wingdings" panose="05000000000000000000" pitchFamily="2" charset="2"/>
              </a:rPr>
              <a:t>features</a:t>
            </a:r>
            <a:r>
              <a:rPr lang="de-DE" sz="2400" dirty="0">
                <a:sym typeface="Wingdings" panose="05000000000000000000" pitchFamily="2" charset="2"/>
              </a:rPr>
              <a:t> nach der Nummer ( Integer)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Speichern der Koordinaten (in richtiger Reihenfolge in Array)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Polylinie zeichnen, an </a:t>
            </a:r>
            <a:r>
              <a:rPr lang="de-DE" sz="2400" dirty="0" err="1">
                <a:sym typeface="Wingdings" panose="05000000000000000000" pitchFamily="2" charset="2"/>
              </a:rPr>
              <a:t>overlay</a:t>
            </a:r>
            <a:r>
              <a:rPr lang="de-DE" sz="2400" dirty="0">
                <a:sym typeface="Wingdings" panose="05000000000000000000" pitchFamily="2" charset="2"/>
              </a:rPr>
              <a:t> anhängen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4D7EF7-64FF-8CA6-C0DD-C8B11DEE904D}"/>
              </a:ext>
            </a:extLst>
          </p:cNvPr>
          <p:cNvSpPr txBox="1"/>
          <p:nvPr/>
        </p:nvSpPr>
        <p:spPr>
          <a:xfrm>
            <a:off x="5378906" y="2411704"/>
            <a:ext cx="64878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sort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 &gt; 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parseInt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BEZEICHNUNG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split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"-"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});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7FB058-4B8F-94C9-3353-C5D929EAE807}"/>
              </a:ext>
            </a:extLst>
          </p:cNvPr>
          <p:cNvSpPr txBox="1"/>
          <p:nvPr/>
        </p:nvSpPr>
        <p:spPr>
          <a:xfrm>
            <a:off x="5378906" y="3889032"/>
            <a:ext cx="66838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[]</a:t>
            </a: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&lt;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totalFeatures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+=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TYP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push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([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features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geometry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coordinates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]])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BACB93-957C-F73B-4488-7A2E43988111}"/>
              </a:ext>
            </a:extLst>
          </p:cNvPr>
          <p:cNvSpPr txBox="1"/>
          <p:nvPr/>
        </p:nvSpPr>
        <p:spPr>
          <a:xfrm>
            <a:off x="5378906" y="5735691"/>
            <a:ext cx="65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polyline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stations</a:t>
            </a:r>
            <a:r>
              <a:rPr lang="de-DE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color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'#ad59c2'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addTo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overlays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silvester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51301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52882"/>
            <a:ext cx="10516715" cy="1356360"/>
          </a:xfrm>
        </p:spPr>
        <p:txBody>
          <a:bodyPr/>
          <a:lstStyle/>
          <a:p>
            <a:r>
              <a:rPr lang="de-DE" dirty="0"/>
              <a:t>Darstellen von indoor Sportstätten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endParaRPr lang="de-DE" sz="2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E2DC1-C81D-1C75-F5CA-CA4F6BF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22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61F06-EDED-FE97-2A7D-843A29D6FEF6}"/>
              </a:ext>
            </a:extLst>
          </p:cNvPr>
          <p:cNvSpPr txBox="1"/>
          <p:nvPr/>
        </p:nvSpPr>
        <p:spPr>
          <a:xfrm>
            <a:off x="495451" y="1646835"/>
            <a:ext cx="51985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GeoJSON</a:t>
            </a:r>
            <a:r>
              <a:rPr lang="de-DE" sz="2400" dirty="0"/>
              <a:t> – Datei: Sportstätten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Mit Attribut (</a:t>
            </a:r>
            <a:r>
              <a:rPr lang="de-DE" sz="2400" dirty="0" err="1">
                <a:sym typeface="Wingdings" panose="05000000000000000000" pitchFamily="2" charset="2"/>
              </a:rPr>
              <a:t>kategorie</a:t>
            </a:r>
            <a:r>
              <a:rPr lang="de-DE" sz="2400" dirty="0">
                <a:sym typeface="Wingdings" panose="05000000000000000000" pitchFamily="2" charset="2"/>
              </a:rPr>
              <a:t>), ob indoor oder </a:t>
            </a:r>
            <a:r>
              <a:rPr lang="de-DE" sz="2400" dirty="0" err="1">
                <a:sym typeface="Wingdings" panose="05000000000000000000" pitchFamily="2" charset="2"/>
              </a:rPr>
              <a:t>outdoor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 nur indoor anzeigen (mit </a:t>
            </a:r>
            <a:r>
              <a:rPr lang="de-DE" sz="2400" dirty="0" err="1">
                <a:sym typeface="Wingdings" panose="05000000000000000000" pitchFamily="2" charset="2"/>
              </a:rPr>
              <a:t>if</a:t>
            </a:r>
            <a:r>
              <a:rPr lang="de-DE" sz="2400" dirty="0">
                <a:sym typeface="Wingdings" panose="05000000000000000000" pitchFamily="2" charset="2"/>
              </a:rPr>
              <a:t>-Abfrage selektiert)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Passendes Icon für Sportart (in Attribut enthalten)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Beispiel Klettern:</a:t>
            </a:r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B05828F-E5CB-9EF5-51BD-582F35243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21619" r="22322" b="10476"/>
          <a:stretch/>
        </p:blipFill>
        <p:spPr>
          <a:xfrm>
            <a:off x="6096000" y="1832538"/>
            <a:ext cx="6039739" cy="41674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A79282-7894-D2E0-EEBD-75F1C9BD2206}"/>
              </a:ext>
            </a:extLst>
          </p:cNvPr>
          <p:cNvSpPr txBox="1"/>
          <p:nvPr/>
        </p:nvSpPr>
        <p:spPr>
          <a:xfrm>
            <a:off x="93495" y="4731416"/>
            <a:ext cx="7517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KATEGORIE_NUM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geoJsonPoint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properties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SPORTSTAETTEN_ART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  <a:endParaRPr lang="de-DE" b="0" dirty="0">
              <a:solidFill>
                <a:srgbClr val="C586C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kategorie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== </a:t>
            </a:r>
            <a:r>
              <a:rPr lang="de-DE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&amp;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art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includes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Kletter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</a:t>
            </a:r>
            <a:r>
              <a:rPr lang="de-DE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marker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latlng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</a:t>
            </a:r>
            <a:r>
              <a:rPr lang="de-DE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</a:t>
            </a:r>
            <a:r>
              <a:rPr lang="de-DE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iconUrl</a:t>
            </a:r>
            <a:r>
              <a:rPr lang="de-DE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"../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icons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/climbing.png"</a:t>
            </a:r>
            <a:r>
              <a:rPr lang="de-DE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. . .</a:t>
            </a:r>
            <a:endParaRPr lang="de-DE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07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FFFF"/>
                </a:solidFill>
              </a:rPr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FDAFC-2E35-90B9-60DC-5BEE8D7E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066" y="873457"/>
            <a:ext cx="6632765" cy="5057620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de-DE" b="1" dirty="0"/>
              <a:t>Plugins</a:t>
            </a:r>
            <a:endParaRPr lang="de-DE" dirty="0"/>
          </a:p>
          <a:p>
            <a:pPr lvl="0"/>
            <a:r>
              <a:rPr lang="en-US" dirty="0"/>
              <a:t>Leaflet: </a:t>
            </a:r>
            <a:r>
              <a:rPr lang="en-US" u="sng" dirty="0">
                <a:hlinkClick r:id="rId2"/>
              </a:rPr>
              <a:t>https://leafletjs.com/examples/quick-start/</a:t>
            </a:r>
            <a:endParaRPr lang="de-DE" dirty="0"/>
          </a:p>
          <a:p>
            <a:pPr lvl="0"/>
            <a:r>
              <a:rPr lang="en-US" dirty="0"/>
              <a:t>Leaflet – providers: </a:t>
            </a:r>
            <a:r>
              <a:rPr lang="en-US" u="sng" dirty="0">
                <a:hlinkClick r:id="rId3"/>
              </a:rPr>
              <a:t>https://cdnjs.com/libraries/leaflet-providers</a:t>
            </a:r>
            <a:endParaRPr lang="de-DE" dirty="0"/>
          </a:p>
          <a:p>
            <a:pPr lvl="0"/>
            <a:r>
              <a:rPr lang="en-US" dirty="0"/>
              <a:t>Fullscreen: </a:t>
            </a:r>
            <a:r>
              <a:rPr lang="en-US" u="sng" dirty="0">
                <a:hlinkClick r:id="rId4"/>
              </a:rPr>
              <a:t>https://cdnjs.com/libraries/leaflet.fullscreen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Minimap</a:t>
            </a:r>
            <a:r>
              <a:rPr lang="en-US" dirty="0"/>
              <a:t>: </a:t>
            </a:r>
            <a:r>
              <a:rPr lang="en-US" u="sng" dirty="0">
                <a:hlinkClick r:id="rId5"/>
              </a:rPr>
              <a:t>https://cdnjs.com/libraries/leaflet-minimap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Reset view: </a:t>
            </a:r>
            <a:r>
              <a:rPr lang="en-US" u="sng" dirty="0">
                <a:hlinkClick r:id="rId6"/>
              </a:rPr>
              <a:t>https://github.com/drustack/Leaflet.ResetView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Polyline measure: </a:t>
            </a:r>
            <a:r>
              <a:rPr lang="en-US" u="sng" dirty="0">
                <a:hlinkClick r:id="rId7"/>
              </a:rPr>
              <a:t>https://github.com/ppete2/Leaflet.PolylineMeasure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 err="1"/>
              <a:t>MarkerClusterGroup</a:t>
            </a:r>
            <a:r>
              <a:rPr lang="en-US" dirty="0"/>
              <a:t>: </a:t>
            </a:r>
            <a:r>
              <a:rPr lang="en-US" u="sng" dirty="0">
                <a:hlinkClick r:id="rId8"/>
              </a:rPr>
              <a:t>https://github.com/Leaflet/Leaflet.markercluster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/>
              <a:t>Font awesome Stylesheet</a:t>
            </a:r>
            <a:endParaRPr lang="de-DE" dirty="0"/>
          </a:p>
          <a:p>
            <a:pPr lvl="0"/>
            <a:r>
              <a:rPr lang="en-US" dirty="0"/>
              <a:t>Stylesheets: </a:t>
            </a:r>
            <a:r>
              <a:rPr lang="en-US" u="sng" dirty="0">
                <a:hlinkClick r:id="rId9"/>
              </a:rPr>
              <a:t>https://fonts.googleapis.com/</a:t>
            </a:r>
            <a:r>
              <a:rPr lang="en-US" dirty="0"/>
              <a:t> </a:t>
            </a:r>
            <a:endParaRPr lang="de-DE" dirty="0"/>
          </a:p>
          <a:p>
            <a:r>
              <a:rPr lang="de-DE" b="1" dirty="0"/>
              <a:t>Daten</a:t>
            </a:r>
            <a:endParaRPr lang="de-DE" dirty="0"/>
          </a:p>
          <a:p>
            <a:pPr lvl="0"/>
            <a:r>
              <a:rPr lang="de-DE" dirty="0"/>
              <a:t>Schwimmbäder: </a:t>
            </a:r>
            <a:r>
              <a:rPr lang="de-DE" u="sng" dirty="0">
                <a:hlinkClick r:id="rId10"/>
              </a:rPr>
              <a:t>https://www.data.gv.at/katalog/dataset/stadt-wien_schwimmbderstandortewien/resource/29041605-d50d-4696-8827-bb496ac9ad75</a:t>
            </a:r>
            <a:endParaRPr lang="de-DE" dirty="0"/>
          </a:p>
          <a:p>
            <a:pPr lvl="0"/>
            <a:r>
              <a:rPr lang="de-DE" dirty="0"/>
              <a:t>Silvesterpfad: </a:t>
            </a:r>
            <a:r>
              <a:rPr lang="de-DE" u="sng" dirty="0">
                <a:hlinkClick r:id="rId11"/>
              </a:rPr>
              <a:t>https://www.data.gv.at/katalog/dataset/f5d7a560-0599-4ee6-b9c1-5efec380b912</a:t>
            </a:r>
            <a:endParaRPr lang="de-DE" dirty="0"/>
          </a:p>
          <a:p>
            <a:pPr lvl="0"/>
            <a:r>
              <a:rPr lang="de-DE" dirty="0"/>
              <a:t>Sportstätten: </a:t>
            </a:r>
            <a:r>
              <a:rPr lang="de-DE" u="sng" dirty="0">
                <a:hlinkClick r:id="rId12"/>
              </a:rPr>
              <a:t>https://www.data.gv.at/katalog/dataset/71084c02-973d-4544-b804-7ed82bd53027</a:t>
            </a:r>
            <a:endParaRPr lang="de-DE" dirty="0"/>
          </a:p>
          <a:p>
            <a:pPr lvl="0"/>
            <a:r>
              <a:rPr lang="de-DE" dirty="0"/>
              <a:t>Badestellen: </a:t>
            </a:r>
            <a:r>
              <a:rPr lang="de-DE" u="sng" dirty="0">
                <a:hlinkClick r:id="rId13"/>
              </a:rPr>
              <a:t>https://www.data.gv.at/katalog/dataset/stadt-wien_badestellenstandortewien/resource/53195ad6-3c6d-47f9-b56f-b42e4e8af83c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Waldspielplätze: </a:t>
            </a:r>
            <a:r>
              <a:rPr lang="de-DE" u="sng" dirty="0">
                <a:hlinkClick r:id="rId14"/>
              </a:rPr>
              <a:t>https://www.data.gv.at/katalog/dataset/waldspielplatze-wien/resource/e942f7d6-16c9-4fda-9bbe-bd547f516160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Spielplätze: </a:t>
            </a:r>
            <a:r>
              <a:rPr lang="de-DE" u="sng" dirty="0">
                <a:hlinkClick r:id="rId15"/>
              </a:rPr>
              <a:t>https://www.data.gv.at/katalog/dataset/spielplatze-standorte-wien/resource/6f27a91a-bb1e-44f4-a683-98cb80f63379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Grillzonen: </a:t>
            </a:r>
            <a:r>
              <a:rPr lang="de-DE" u="sng" dirty="0">
                <a:hlinkClick r:id="rId16"/>
              </a:rPr>
              <a:t>https://www.data.gv.at/katalog/dataset/grillzonen-der-stadt-wien/resource/2341ba7e-15cf-41f9-abf4-e76d6c317eb0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Parkanlagen: </a:t>
            </a:r>
            <a:r>
              <a:rPr lang="de-DE" u="sng" dirty="0">
                <a:hlinkClick r:id="rId17"/>
              </a:rPr>
              <a:t>https://www.data.gv.at/katalog/dataset/parkanlagen-standorte-wien/resource/e2aecfe2-9862-4178-a43c-8c994d676782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Fußgängerzonen: </a:t>
            </a:r>
            <a:r>
              <a:rPr lang="de-DE" u="sng" dirty="0">
                <a:hlinkClick r:id="rId18"/>
              </a:rPr>
              <a:t>https://www.data.gv.at/katalog/dataset/stadt-wien_fugngerzonenwien/resource/8972d745-60cc-47c5-9d42-a28a995de177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b="1" dirty="0"/>
              <a:t>Icons &amp; Images</a:t>
            </a:r>
            <a:endParaRPr lang="de-DE" dirty="0"/>
          </a:p>
          <a:p>
            <a:pPr lvl="0"/>
            <a:r>
              <a:rPr lang="en-US" dirty="0"/>
              <a:t>Icons: </a:t>
            </a:r>
            <a:r>
              <a:rPr lang="en-US" u="sng" dirty="0">
                <a:hlinkClick r:id="rId19"/>
              </a:rPr>
              <a:t>https://mapicons.mapsmarker.com/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Colors: </a:t>
            </a:r>
            <a:r>
              <a:rPr lang="en-US" u="sng" dirty="0">
                <a:hlinkClick r:id="rId20"/>
              </a:rPr>
              <a:t>https://clrs.cc/</a:t>
            </a:r>
            <a:r>
              <a:rPr lang="en-US" dirty="0"/>
              <a:t> </a:t>
            </a:r>
            <a:endParaRPr lang="de-DE" dirty="0"/>
          </a:p>
          <a:p>
            <a:pPr lvl="0"/>
            <a:r>
              <a:rPr lang="en-US" dirty="0"/>
              <a:t>Images: </a:t>
            </a:r>
            <a:r>
              <a:rPr lang="en-US" u="sng" dirty="0">
                <a:hlinkClick r:id="rId21"/>
              </a:rPr>
              <a:t>https://pixabay.com/de/</a:t>
            </a:r>
            <a:r>
              <a:rPr lang="en-US" dirty="0"/>
              <a:t> </a:t>
            </a:r>
            <a:endParaRPr lang="de-DE" dirty="0"/>
          </a:p>
          <a:p>
            <a:pPr marL="0" indent="0">
              <a:buNone/>
            </a:pPr>
            <a:r>
              <a:rPr lang="en-US" b="1" dirty="0" err="1"/>
              <a:t>Sonstige</a:t>
            </a:r>
            <a:endParaRPr lang="de-DE" dirty="0"/>
          </a:p>
          <a:p>
            <a:pPr lvl="0"/>
            <a:r>
              <a:rPr lang="en-US" dirty="0"/>
              <a:t>GitHub </a:t>
            </a:r>
            <a:r>
              <a:rPr lang="en-US" dirty="0" err="1"/>
              <a:t>webmapping</a:t>
            </a:r>
            <a:r>
              <a:rPr lang="en-US" dirty="0"/>
              <a:t>: </a:t>
            </a:r>
            <a:r>
              <a:rPr lang="en-US" u="sng" dirty="0">
                <a:hlinkClick r:id="rId22"/>
              </a:rPr>
              <a:t>https://github.com/webmapping</a:t>
            </a:r>
            <a:r>
              <a:rPr lang="en-US" dirty="0"/>
              <a:t> </a:t>
            </a:r>
            <a:endParaRPr lang="de-DE" dirty="0"/>
          </a:p>
          <a:p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9690" y="6223828"/>
            <a:ext cx="10660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06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4A35D08-D17E-1D35-EFB8-D426A254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7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700" dirty="0"/>
              <a:t>Projektpräsentation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/>
              <a:t>VU </a:t>
            </a:r>
            <a:r>
              <a:rPr lang="de-LU" sz="1400" dirty="0"/>
              <a:t>LV: 716409 VU Geoinformatik: Web </a:t>
            </a:r>
            <a:r>
              <a:rPr lang="de-LU" sz="1400" dirty="0" err="1"/>
              <a:t>mapping</a:t>
            </a:r>
            <a:endParaRPr lang="de-DE" sz="1400" dirty="0"/>
          </a:p>
          <a:p>
            <a:pPr algn="l">
              <a:spcBef>
                <a:spcPts val="200"/>
              </a:spcBef>
            </a:pPr>
            <a:r>
              <a:rPr lang="de-DE" sz="1400" b="1" dirty="0"/>
              <a:t>Kursleitung: </a:t>
            </a:r>
            <a:r>
              <a:rPr lang="de-LU" sz="1400" dirty="0"/>
              <a:t>B.Sc.. Klaus Förster, Mag. Bernhard </a:t>
            </a:r>
            <a:r>
              <a:rPr lang="de-LU" sz="1400" dirty="0" err="1"/>
              <a:t>Öggl</a:t>
            </a:r>
            <a:endParaRPr lang="de-DE" sz="1400" b="1" dirty="0"/>
          </a:p>
          <a:p>
            <a:pPr algn="l">
              <a:spcBef>
                <a:spcPts val="200"/>
              </a:spcBef>
            </a:pPr>
            <a:r>
              <a:rPr lang="de-DE" sz="1400" dirty="0"/>
              <a:t>Sommersemester 2022</a:t>
            </a:r>
          </a:p>
          <a:p>
            <a:pPr algn="l">
              <a:spcBef>
                <a:spcPts val="200"/>
              </a:spcBef>
            </a:pPr>
            <a:r>
              <a:rPr lang="de-DE" sz="1400" dirty="0"/>
              <a:t>30. Juni 2022</a:t>
            </a:r>
          </a:p>
        </p:txBody>
      </p:sp>
    </p:spTree>
    <p:extLst>
      <p:ext uri="{BB962C8B-B14F-4D97-AF65-F5344CB8AC3E}">
        <p14:creationId xmlns:p14="http://schemas.microsoft.com/office/powerpoint/2010/main" val="256611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1. </a:t>
            </a:r>
            <a:r>
              <a:rPr lang="en-US" sz="4000" b="1" cap="all" dirty="0" err="1">
                <a:solidFill>
                  <a:schemeClr val="tx1"/>
                </a:solidFill>
              </a:rPr>
              <a:t>Themenfindung</a:t>
            </a:r>
            <a:endParaRPr lang="en-US" sz="4000" b="1" cap="all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1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Themenfindung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112858-7EF3-B114-B116-49FD737AB3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13818" b="23935"/>
          <a:stretch/>
        </p:blipFill>
        <p:spPr>
          <a:xfrm>
            <a:off x="1056113" y="4429704"/>
            <a:ext cx="2926201" cy="177426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48AA992-CD70-CAC6-5ADC-4E03D14FD586}"/>
              </a:ext>
            </a:extLst>
          </p:cNvPr>
          <p:cNvSpPr/>
          <p:nvPr/>
        </p:nvSpPr>
        <p:spPr>
          <a:xfrm>
            <a:off x="1056114" y="6247616"/>
            <a:ext cx="2926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4"/>
              </a:rPr>
              <a:t>https://pixabay.com/de/photos/atlas-landkarte-wien-pin-642023/</a:t>
            </a:r>
            <a:r>
              <a:rPr lang="de-DE" sz="900" dirty="0"/>
              <a:t>, abgerufen am 18.06.22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04CD95-FB19-4B52-3029-462966DC8B54}"/>
              </a:ext>
            </a:extLst>
          </p:cNvPr>
          <p:cNvSpPr/>
          <p:nvPr/>
        </p:nvSpPr>
        <p:spPr>
          <a:xfrm>
            <a:off x="1056113" y="3878227"/>
            <a:ext cx="34723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Quelle: </a:t>
            </a:r>
            <a:r>
              <a:rPr lang="de-DE" sz="900" dirty="0">
                <a:hlinkClick r:id="rId5"/>
              </a:rPr>
              <a:t>https://pixabay.com/de/?utm_source=link-attribution&amp;amp;utm_medium=referral&amp;amp;utm_campaign=image&amp;amp;utm_content=712490</a:t>
            </a:r>
            <a:r>
              <a:rPr lang="de-DE" sz="900" dirty="0"/>
              <a:t>“, abgerufen am 23.06.22</a:t>
            </a:r>
          </a:p>
        </p:txBody>
      </p:sp>
      <p:pic>
        <p:nvPicPr>
          <p:cNvPr id="10" name="Grafik 9" descr="Ein Bild, das Schnee, draußen, Natur, Eis enthält.&#10;&#10;Automatisch generierte Beschreibung">
            <a:extLst>
              <a:ext uri="{FF2B5EF4-FFF2-40B4-BE49-F238E27FC236}">
                <a16:creationId xmlns:a16="http://schemas.microsoft.com/office/drawing/2014/main" id="{D950C9D8-E5B4-D560-F958-525787C4C5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t="18195" r="12516" b="23239"/>
          <a:stretch/>
        </p:blipFill>
        <p:spPr>
          <a:xfrm>
            <a:off x="1057053" y="1629049"/>
            <a:ext cx="2926201" cy="220471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8F856B04-FEA8-EF1C-2AEF-A785C6112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4642"/>
              </p:ext>
            </p:extLst>
          </p:nvPr>
        </p:nvGraphicFramePr>
        <p:xfrm>
          <a:off x="4640766" y="1965635"/>
          <a:ext cx="6495120" cy="367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597C27-4BDF-5D9E-9C30-3F72CD71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9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B1AD8-9551-1F6C-B965-D25D0F16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000" b="1" cap="all" dirty="0"/>
            </a:br>
            <a:r>
              <a:rPr lang="en-US" sz="4000" b="1" cap="all" dirty="0">
                <a:solidFill>
                  <a:schemeClr val="tx1"/>
                </a:solidFill>
              </a:rPr>
              <a:t>Aufbau, </a:t>
            </a:r>
            <a:r>
              <a:rPr lang="en-US" sz="4000" b="1" cap="all" dirty="0" err="1">
                <a:solidFill>
                  <a:schemeClr val="tx1"/>
                </a:solidFill>
              </a:rPr>
              <a:t>Startseite</a:t>
            </a:r>
            <a:r>
              <a:rPr lang="en-US" sz="4000" b="1" cap="all" dirty="0">
                <a:solidFill>
                  <a:schemeClr val="tx1"/>
                </a:solidFill>
              </a:rPr>
              <a:t> &amp; Stylesheets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81007-E60F-283C-B6EF-CA32734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4640766" y="1965635"/>
            <a:ext cx="6495120" cy="3677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/>
              <a:t>Startseite </a:t>
            </a: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index.html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Sommer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Winter  </a:t>
            </a:r>
            <a:r>
              <a:rPr lang="de-DE" sz="2200" dirty="0" err="1">
                <a:sym typeface="Wingdings" pitchFamily="2" charset="2"/>
              </a:rPr>
              <a:t>index.html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main.js</a:t>
            </a:r>
            <a:endParaRPr lang="de-DE" sz="2200" dirty="0">
              <a:sym typeface="Wingdings" pitchFamily="2" charset="2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Übergreifende Dateien &amp; Ordner </a:t>
            </a: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de-DE" sz="2200" dirty="0">
                <a:sym typeface="Wingdings" pitchFamily="2" charset="2"/>
              </a:rPr>
              <a:t> </a:t>
            </a:r>
            <a:r>
              <a:rPr lang="de-DE" sz="2200" dirty="0" err="1">
                <a:sym typeface="Wingdings" pitchFamily="2" charset="2"/>
              </a:rPr>
              <a:t>main.css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images</a:t>
            </a:r>
            <a:r>
              <a:rPr lang="de-DE" sz="2200" dirty="0">
                <a:sym typeface="Wingdings" pitchFamily="2" charset="2"/>
              </a:rPr>
              <a:t>, </a:t>
            </a:r>
            <a:r>
              <a:rPr lang="de-DE" sz="2200" dirty="0" err="1">
                <a:sym typeface="Wingdings" pitchFamily="2" charset="2"/>
              </a:rPr>
              <a:t>icons</a:t>
            </a:r>
            <a:endParaRPr lang="de-DE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1143000" y="5354787"/>
            <a:ext cx="437871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/ eigene Darstellung.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AA341-5E16-44E7-1413-6EB6BEB3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635"/>
            <a:ext cx="3497766" cy="333120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847315-D900-7A20-7A1F-3933A008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3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45ACA-E969-DFA7-4D8F-90926F0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Startseite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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B9B83D-E7D3-B7A3-5D06-F3603095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8627"/>
            <a:ext cx="7401246" cy="4440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89539A-0F4B-C403-3E9F-CAE4E5567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11"/>
          <a:stretch/>
        </p:blipFill>
        <p:spPr>
          <a:xfrm>
            <a:off x="8770348" y="1222425"/>
            <a:ext cx="2583450" cy="442830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D2D3D-781E-F577-24D3-07AA32F0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89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35911-1B09-0879-ABC7-78923B89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516715" cy="1356360"/>
          </a:xfrm>
        </p:spPr>
        <p:txBody>
          <a:bodyPr/>
          <a:lstStyle/>
          <a:p>
            <a:r>
              <a:rPr lang="de-DE" dirty="0"/>
              <a:t>Stylesheets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main.css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2A0AA72-5BD7-EA93-CE95-9BA61E6EBFEF}"/>
              </a:ext>
            </a:extLst>
          </p:cNvPr>
          <p:cNvSpPr txBox="1"/>
          <p:nvPr/>
        </p:nvSpPr>
        <p:spPr>
          <a:xfrm>
            <a:off x="1993818" y="6573491"/>
            <a:ext cx="6495120" cy="569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</a:pPr>
            <a:endParaRPr lang="de-DE" sz="22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491B15-7739-CD85-3802-3418BABCF050}"/>
              </a:ext>
            </a:extLst>
          </p:cNvPr>
          <p:cNvSpPr txBox="1"/>
          <p:nvPr/>
        </p:nvSpPr>
        <p:spPr>
          <a:xfrm>
            <a:off x="0" y="6627168"/>
            <a:ext cx="64951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/>
              <a:t>Quelle: Screenshot  </a:t>
            </a:r>
            <a:r>
              <a:rPr lang="de-DE" sz="900" dirty="0">
                <a:sym typeface="Wingdings" pitchFamily="2" charset="2"/>
                <a:hlinkClick r:id="rId3"/>
              </a:rPr>
              <a:t>https://wien-pa-ma.github.io/</a:t>
            </a:r>
            <a:r>
              <a:rPr lang="de-DE" sz="900" dirty="0" err="1">
                <a:sym typeface="Wingdings" pitchFamily="2" charset="2"/>
                <a:hlinkClick r:id="rId3"/>
              </a:rPr>
              <a:t>index.htm</a:t>
            </a:r>
            <a:r>
              <a:rPr lang="de-DE" sz="900" dirty="0" err="1">
                <a:sym typeface="Wingdings" pitchFamily="2" charset="2"/>
                <a:hlinkClick r:id="rId4"/>
              </a:rPr>
              <a:t>l</a:t>
            </a:r>
            <a:r>
              <a:rPr lang="de-DE" sz="900" dirty="0"/>
              <a:t>/ eigene Darstellung.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916A8-A00F-C489-8A97-C3C759544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35" y="1497202"/>
            <a:ext cx="2080840" cy="45427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A3145-4712-0CFF-F7BA-47F8B4EA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268151"/>
            <a:ext cx="5659200" cy="1825097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732B44D-C3D7-2F01-87A5-1401BA6F31EF}"/>
              </a:ext>
            </a:extLst>
          </p:cNvPr>
          <p:cNvCxnSpPr>
            <a:cxnSpLocks/>
          </p:cNvCxnSpPr>
          <p:nvPr/>
        </p:nvCxnSpPr>
        <p:spPr>
          <a:xfrm>
            <a:off x="4212570" y="3155092"/>
            <a:ext cx="0" cy="277340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71DA76-B865-A4E6-79B3-0A436DFCA7FD}"/>
              </a:ext>
            </a:extLst>
          </p:cNvPr>
          <p:cNvGrpSpPr/>
          <p:nvPr/>
        </p:nvGrpSpPr>
        <p:grpSpPr>
          <a:xfrm>
            <a:off x="1142997" y="1618199"/>
            <a:ext cx="5659200" cy="2596275"/>
            <a:chOff x="1142997" y="1618199"/>
            <a:chExt cx="5659200" cy="259627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DC7E2EF-2E6A-A7F5-ABF8-11BCE285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2997" y="1618199"/>
              <a:ext cx="5659200" cy="2596275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12D6678-6EF4-0BA4-301A-5AAC0DAD7393}"/>
                </a:ext>
              </a:extLst>
            </p:cNvPr>
            <p:cNvSpPr/>
            <p:nvPr/>
          </p:nvSpPr>
          <p:spPr>
            <a:xfrm>
              <a:off x="1142997" y="3155092"/>
              <a:ext cx="5659200" cy="10593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E05A5BCD-ABCC-2D75-3F5A-DE59AE53033A}"/>
                </a:ext>
              </a:extLst>
            </p:cNvPr>
            <p:cNvCxnSpPr/>
            <p:nvPr/>
          </p:nvCxnSpPr>
          <p:spPr>
            <a:xfrm flipV="1">
              <a:off x="1142997" y="3155092"/>
              <a:ext cx="5659200" cy="105938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4BC8725-B4D9-3951-0391-05BF5B0AF5B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802197" y="2144174"/>
            <a:ext cx="1848736" cy="1540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60431863-B412-86F7-45B4-8D7F8BF9AEEB}"/>
              </a:ext>
            </a:extLst>
          </p:cNvPr>
          <p:cNvSpPr/>
          <p:nvPr/>
        </p:nvSpPr>
        <p:spPr>
          <a:xfrm>
            <a:off x="3321424" y="2958353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35DB874-01A7-70E4-82C3-C215D30C0E4A}"/>
              </a:ext>
            </a:extLst>
          </p:cNvPr>
          <p:cNvSpPr/>
          <p:nvPr/>
        </p:nvSpPr>
        <p:spPr>
          <a:xfrm>
            <a:off x="3879477" y="5883799"/>
            <a:ext cx="1116106" cy="196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7471D2-F191-BE51-E85E-62F82265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04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62F6BF-E987-A5F5-7687-8B7B59F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6" y="514335"/>
            <a:ext cx="9720000" cy="2820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706DF9-8E86-8632-B10F-933E67A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6" y="3429000"/>
            <a:ext cx="9720000" cy="3120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DF67ACC-0A46-9896-F237-12092CAD0D15}"/>
              </a:ext>
            </a:extLst>
          </p:cNvPr>
          <p:cNvCxnSpPr/>
          <p:nvPr/>
        </p:nvCxnSpPr>
        <p:spPr>
          <a:xfrm flipV="1">
            <a:off x="1211356" y="510989"/>
            <a:ext cx="9720000" cy="2823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8CA895-42BF-B6DD-7288-EE1F3527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80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1337</Words>
  <Application>Microsoft Office PowerPoint</Application>
  <PresentationFormat>Breitbild</PresentationFormat>
  <Paragraphs>236</Paragraphs>
  <Slides>24</Slides>
  <Notes>16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Corbel</vt:lpstr>
      <vt:lpstr>Symbol</vt:lpstr>
      <vt:lpstr>Wingdings</vt:lpstr>
      <vt:lpstr>Office</vt:lpstr>
      <vt:lpstr>Projektpräsentation</vt:lpstr>
      <vt:lpstr>Inhalt</vt:lpstr>
      <vt:lpstr> 1. Themenfindung</vt:lpstr>
      <vt:lpstr>Themenfindung</vt:lpstr>
      <vt:lpstr> Aufbau, Startseite &amp; Stylesheets</vt:lpstr>
      <vt:lpstr>Aufbau</vt:lpstr>
      <vt:lpstr>Startseite  index.html</vt:lpstr>
      <vt:lpstr>Stylesheets  main.css</vt:lpstr>
      <vt:lpstr>PowerPoint-Präsentation</vt:lpstr>
      <vt:lpstr> main.js &amp; index.html  Sommer und Winter</vt:lpstr>
      <vt:lpstr>Sommer- und Winterseiten  index.html</vt:lpstr>
      <vt:lpstr>Sommer- und Winterseiten  main.js</vt:lpstr>
      <vt:lpstr>Sommerseite</vt:lpstr>
      <vt:lpstr>Sommerseite – Feature.Point  </vt:lpstr>
      <vt:lpstr>Sommerseite – Feature.Point  </vt:lpstr>
      <vt:lpstr>Sommerseite – Feature.Polygon  </vt:lpstr>
      <vt:lpstr>MarkerClusterGroup</vt:lpstr>
      <vt:lpstr> Winter</vt:lpstr>
      <vt:lpstr>Darstellen der Schwimmbäder</vt:lpstr>
      <vt:lpstr>Darstellen des Silvesterpfads</vt:lpstr>
      <vt:lpstr>Silvesterpfad: Polyline zwischen Stationen</vt:lpstr>
      <vt:lpstr>Darstellen von indoor Sportstätten</vt:lpstr>
      <vt:lpstr>Literatur</vt:lpstr>
      <vt:lpstr>Projektpräsentation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Paula Spannring</cp:lastModifiedBy>
  <cp:revision>37</cp:revision>
  <dcterms:created xsi:type="dcterms:W3CDTF">2022-06-08T08:59:50Z</dcterms:created>
  <dcterms:modified xsi:type="dcterms:W3CDTF">2022-06-25T11:33:07Z</dcterms:modified>
</cp:coreProperties>
</file>